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454" r:id="rId2"/>
    <p:sldId id="440" r:id="rId3"/>
    <p:sldId id="451" r:id="rId4"/>
    <p:sldId id="438" r:id="rId5"/>
    <p:sldId id="441" r:id="rId6"/>
    <p:sldId id="452" r:id="rId7"/>
    <p:sldId id="453" r:id="rId8"/>
    <p:sldId id="448" r:id="rId9"/>
    <p:sldId id="447" r:id="rId10"/>
    <p:sldId id="445" r:id="rId11"/>
  </p:sldIdLst>
  <p:sldSz cx="9144000" cy="6858000" type="screen4x3"/>
  <p:notesSz cx="7104063"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006600"/>
    <a:srgbClr val="00CC00"/>
    <a:srgbClr val="CCFF66"/>
    <a:srgbClr val="FFFF99"/>
    <a:srgbClr val="336600"/>
    <a:srgbClr val="66FF66"/>
    <a:srgbClr val="FF3399"/>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5" autoAdjust="0"/>
    <p:restoredTop sz="95151" autoAdjust="0"/>
  </p:normalViewPr>
  <p:slideViewPr>
    <p:cSldViewPr>
      <p:cViewPr varScale="1">
        <p:scale>
          <a:sx n="98" d="100"/>
          <a:sy n="98" d="100"/>
        </p:scale>
        <p:origin x="-46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804"/>
    </p:cViewPr>
  </p:sorterViewPr>
  <p:notesViewPr>
    <p:cSldViewPr>
      <p:cViewPr>
        <p:scale>
          <a:sx n="150" d="100"/>
          <a:sy n="150" d="100"/>
        </p:scale>
        <p:origin x="75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474363959560044E-2"/>
          <c:y val="4.6023224432566914E-2"/>
          <c:w val="0.89319126578528307"/>
          <c:h val="0.85569660119970059"/>
        </c:manualLayout>
      </c:layout>
      <c:barChart>
        <c:barDir val="col"/>
        <c:grouping val="clustered"/>
        <c:varyColors val="0"/>
        <c:ser>
          <c:idx val="2"/>
          <c:order val="0"/>
          <c:tx>
            <c:strRef>
              <c:f>'工作表1 (2)'!$H$1</c:f>
              <c:strCache>
                <c:ptCount val="1"/>
                <c:pt idx="0">
                  <c:v>排放濃度(ppm)</c:v>
                </c:pt>
              </c:strCache>
            </c:strRef>
          </c:tx>
          <c:invertIfNegative val="0"/>
          <c:cat>
            <c:strRef>
              <c:f>'工作表1 (2)'!$E$2:$E$5</c:f>
              <c:strCache>
                <c:ptCount val="4"/>
                <c:pt idx="0">
                  <c:v>A</c:v>
                </c:pt>
                <c:pt idx="1">
                  <c:v>B</c:v>
                </c:pt>
                <c:pt idx="2">
                  <c:v>C</c:v>
                </c:pt>
                <c:pt idx="3">
                  <c:v>D</c:v>
                </c:pt>
              </c:strCache>
            </c:strRef>
          </c:cat>
          <c:val>
            <c:numRef>
              <c:f>'工作表1 (2)'!$H$2:$H$5</c:f>
              <c:numCache>
                <c:formatCode>General</c:formatCode>
                <c:ptCount val="4"/>
                <c:pt idx="0">
                  <c:v>1.42</c:v>
                </c:pt>
                <c:pt idx="1">
                  <c:v>16.7</c:v>
                </c:pt>
                <c:pt idx="2">
                  <c:v>17.8</c:v>
                </c:pt>
                <c:pt idx="3">
                  <c:v>14.4</c:v>
                </c:pt>
              </c:numCache>
            </c:numRef>
          </c:val>
          <c:extLst xmlns:c16r2="http://schemas.microsoft.com/office/drawing/2015/06/chart">
            <c:ext xmlns:c16="http://schemas.microsoft.com/office/drawing/2014/chart" uri="{C3380CC4-5D6E-409C-BE32-E72D297353CC}">
              <c16:uniqueId val="{00000000-E1B6-463A-914A-3C92F107E463}"/>
            </c:ext>
          </c:extLst>
        </c:ser>
        <c:dLbls>
          <c:showLegendKey val="0"/>
          <c:showVal val="0"/>
          <c:showCatName val="0"/>
          <c:showSerName val="0"/>
          <c:showPercent val="0"/>
          <c:showBubbleSize val="0"/>
        </c:dLbls>
        <c:gapWidth val="150"/>
        <c:axId val="281771520"/>
        <c:axId val="166780928"/>
      </c:barChart>
      <c:catAx>
        <c:axId val="281771520"/>
        <c:scaling>
          <c:orientation val="minMax"/>
        </c:scaling>
        <c:delete val="0"/>
        <c:axPos val="b"/>
        <c:numFmt formatCode="General" sourceLinked="0"/>
        <c:majorTickMark val="out"/>
        <c:minorTickMark val="none"/>
        <c:tickLblPos val="nextTo"/>
        <c:txPr>
          <a:bodyPr/>
          <a:lstStyle/>
          <a:p>
            <a:pPr>
              <a:defRPr sz="900"/>
            </a:pPr>
            <a:endParaRPr lang="zh-TW"/>
          </a:p>
        </c:txPr>
        <c:crossAx val="166780928"/>
        <c:crosses val="autoZero"/>
        <c:auto val="1"/>
        <c:lblAlgn val="ctr"/>
        <c:lblOffset val="100"/>
        <c:noMultiLvlLbl val="0"/>
      </c:catAx>
      <c:valAx>
        <c:axId val="166780928"/>
        <c:scaling>
          <c:orientation val="minMax"/>
          <c:max val="30"/>
        </c:scaling>
        <c:delete val="0"/>
        <c:axPos val="l"/>
        <c:majorGridlines>
          <c:spPr>
            <a:ln>
              <a:noFill/>
            </a:ln>
          </c:spPr>
        </c:majorGridlines>
        <c:title>
          <c:tx>
            <c:rich>
              <a:bodyPr rot="0" vert="horz"/>
              <a:lstStyle/>
              <a:p>
                <a:pPr>
                  <a:defRPr sz="800">
                    <a:latin typeface="Times New Roman" panose="02020603050405020304" pitchFamily="18" charset="0"/>
                    <a:cs typeface="Times New Roman" panose="02020603050405020304" pitchFamily="18" charset="0"/>
                  </a:defRPr>
                </a:pPr>
                <a:r>
                  <a:rPr lang="en-US" altLang="zh-TW" sz="800" dirty="0">
                    <a:latin typeface="Times New Roman" panose="02020603050405020304" pitchFamily="18" charset="0"/>
                    <a:cs typeface="Times New Roman" panose="02020603050405020304" pitchFamily="18" charset="0"/>
                  </a:rPr>
                  <a:t>ppm</a:t>
                </a:r>
                <a:endParaRPr lang="zh-TW" altLang="en-US" sz="800" dirty="0">
                  <a:latin typeface="Times New Roman" panose="02020603050405020304" pitchFamily="18" charset="0"/>
                  <a:cs typeface="Times New Roman" panose="02020603050405020304" pitchFamily="18" charset="0"/>
                </a:endParaRPr>
              </a:p>
            </c:rich>
          </c:tx>
          <c:layout>
            <c:manualLayout>
              <c:xMode val="edge"/>
              <c:yMode val="edge"/>
              <c:x val="0"/>
              <c:y val="7.1168311247456706E-2"/>
            </c:manualLayout>
          </c:layout>
          <c:overlay val="0"/>
        </c:title>
        <c:numFmt formatCode="General" sourceLinked="1"/>
        <c:majorTickMark val="out"/>
        <c:minorTickMark val="none"/>
        <c:tickLblPos val="nextTo"/>
        <c:crossAx val="281771520"/>
        <c:crosses val="autoZero"/>
        <c:crossBetween val="between"/>
        <c:majorUnit val="5"/>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14322482687099E-2"/>
          <c:y val="4.9623331562001813E-2"/>
          <c:w val="0.88615130726215607"/>
          <c:h val="0.82185259490595386"/>
        </c:manualLayout>
      </c:layout>
      <c:barChart>
        <c:barDir val="col"/>
        <c:grouping val="clustered"/>
        <c:varyColors val="0"/>
        <c:ser>
          <c:idx val="0"/>
          <c:order val="0"/>
          <c:tx>
            <c:strRef>
              <c:f>'工作表1 (3)'!$H$1</c:f>
              <c:strCache>
                <c:ptCount val="1"/>
                <c:pt idx="0">
                  <c:v>排放濃度(ppm)</c:v>
                </c:pt>
              </c:strCache>
            </c:strRef>
          </c:tx>
          <c:spPr>
            <a:solidFill>
              <a:schemeClr val="accent4">
                <a:lumMod val="60000"/>
                <a:lumOff val="40000"/>
              </a:schemeClr>
            </a:solidFill>
          </c:spPr>
          <c:invertIfNegative val="0"/>
          <c:cat>
            <c:strRef>
              <c:f>'工作表1 (3)'!$G$2:$G$5</c:f>
              <c:strCache>
                <c:ptCount val="4"/>
                <c:pt idx="0">
                  <c:v>A</c:v>
                </c:pt>
                <c:pt idx="1">
                  <c:v>B</c:v>
                </c:pt>
                <c:pt idx="2">
                  <c:v>C</c:v>
                </c:pt>
                <c:pt idx="3">
                  <c:v>D</c:v>
                </c:pt>
              </c:strCache>
            </c:strRef>
          </c:cat>
          <c:val>
            <c:numRef>
              <c:f>'工作表1 (3)'!$H$2:$H$5</c:f>
              <c:numCache>
                <c:formatCode>General</c:formatCode>
                <c:ptCount val="4"/>
                <c:pt idx="0">
                  <c:v>44.68</c:v>
                </c:pt>
                <c:pt idx="1">
                  <c:v>52.7</c:v>
                </c:pt>
                <c:pt idx="2">
                  <c:v>60.2</c:v>
                </c:pt>
                <c:pt idx="3">
                  <c:v>15.7</c:v>
                </c:pt>
              </c:numCache>
            </c:numRef>
          </c:val>
          <c:extLst xmlns:c16r2="http://schemas.microsoft.com/office/drawing/2015/06/chart">
            <c:ext xmlns:c16="http://schemas.microsoft.com/office/drawing/2014/chart" uri="{C3380CC4-5D6E-409C-BE32-E72D297353CC}">
              <c16:uniqueId val="{00000000-9BD9-49E5-B4AD-BC559BFA569F}"/>
            </c:ext>
          </c:extLst>
        </c:ser>
        <c:dLbls>
          <c:showLegendKey val="0"/>
          <c:showVal val="0"/>
          <c:showCatName val="0"/>
          <c:showSerName val="0"/>
          <c:showPercent val="0"/>
          <c:showBubbleSize val="0"/>
        </c:dLbls>
        <c:gapWidth val="150"/>
        <c:axId val="281570304"/>
        <c:axId val="166784960"/>
      </c:barChart>
      <c:catAx>
        <c:axId val="281570304"/>
        <c:scaling>
          <c:orientation val="minMax"/>
        </c:scaling>
        <c:delete val="0"/>
        <c:axPos val="b"/>
        <c:numFmt formatCode="General" sourceLinked="0"/>
        <c:majorTickMark val="out"/>
        <c:minorTickMark val="none"/>
        <c:tickLblPos val="nextTo"/>
        <c:txPr>
          <a:bodyPr/>
          <a:lstStyle/>
          <a:p>
            <a:pPr>
              <a:defRPr sz="900">
                <a:latin typeface="+mj-ea"/>
                <a:ea typeface="+mj-ea"/>
              </a:defRPr>
            </a:pPr>
            <a:endParaRPr lang="zh-TW"/>
          </a:p>
        </c:txPr>
        <c:crossAx val="166784960"/>
        <c:crosses val="autoZero"/>
        <c:auto val="1"/>
        <c:lblAlgn val="ctr"/>
        <c:lblOffset val="100"/>
        <c:noMultiLvlLbl val="0"/>
      </c:catAx>
      <c:valAx>
        <c:axId val="166784960"/>
        <c:scaling>
          <c:orientation val="minMax"/>
        </c:scaling>
        <c:delete val="0"/>
        <c:axPos val="l"/>
        <c:majorGridlines>
          <c:spPr>
            <a:ln>
              <a:noFill/>
            </a:ln>
          </c:spPr>
        </c:majorGridlines>
        <c:title>
          <c:tx>
            <c:rich>
              <a:bodyPr rot="0" vert="horz"/>
              <a:lstStyle/>
              <a:p>
                <a:pPr>
                  <a:defRPr sz="900">
                    <a:latin typeface="Times New Roman" panose="02020603050405020304" pitchFamily="18" charset="0"/>
                    <a:cs typeface="Times New Roman" panose="02020603050405020304" pitchFamily="18" charset="0"/>
                  </a:defRPr>
                </a:pPr>
                <a:r>
                  <a:rPr lang="en-US" altLang="zh-TW" sz="900" dirty="0">
                    <a:latin typeface="Times New Roman" panose="02020603050405020304" pitchFamily="18" charset="0"/>
                    <a:cs typeface="Times New Roman" panose="02020603050405020304" pitchFamily="18" charset="0"/>
                  </a:rPr>
                  <a:t>ppm</a:t>
                </a:r>
                <a:endParaRPr lang="zh-TW" altLang="en-US" sz="900" dirty="0">
                  <a:latin typeface="Times New Roman" panose="02020603050405020304" pitchFamily="18" charset="0"/>
                  <a:cs typeface="Times New Roman" panose="02020603050405020304" pitchFamily="18" charset="0"/>
                </a:endParaRPr>
              </a:p>
            </c:rich>
          </c:tx>
          <c:layout>
            <c:manualLayout>
              <c:xMode val="edge"/>
              <c:yMode val="edge"/>
              <c:x val="0"/>
              <c:y val="6.278470365244769E-2"/>
            </c:manualLayout>
          </c:layout>
          <c:overlay val="0"/>
        </c:title>
        <c:numFmt formatCode="General" sourceLinked="1"/>
        <c:majorTickMark val="out"/>
        <c:minorTickMark val="none"/>
        <c:tickLblPos val="nextTo"/>
        <c:crossAx val="281570304"/>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3078206" cy="513284"/>
          </a:xfrm>
          <a:prstGeom prst="rect">
            <a:avLst/>
          </a:prstGeom>
        </p:spPr>
        <p:txBody>
          <a:bodyPr vert="horz" lIns="94659" tIns="47330" rIns="94659" bIns="47330" rtlCol="0"/>
          <a:lstStyle>
            <a:lvl1pPr algn="l">
              <a:defRPr sz="1200"/>
            </a:lvl1pPr>
          </a:lstStyle>
          <a:p>
            <a:endParaRPr lang="zh-TW" altLang="en-US"/>
          </a:p>
        </p:txBody>
      </p:sp>
      <p:sp>
        <p:nvSpPr>
          <p:cNvPr id="3" name="日期版面配置區 2"/>
          <p:cNvSpPr>
            <a:spLocks noGrp="1"/>
          </p:cNvSpPr>
          <p:nvPr>
            <p:ph type="dt" sz="quarter" idx="1"/>
          </p:nvPr>
        </p:nvSpPr>
        <p:spPr>
          <a:xfrm>
            <a:off x="4024201" y="1"/>
            <a:ext cx="3078206" cy="513284"/>
          </a:xfrm>
          <a:prstGeom prst="rect">
            <a:avLst/>
          </a:prstGeom>
        </p:spPr>
        <p:txBody>
          <a:bodyPr vert="horz" lIns="94659" tIns="47330" rIns="94659" bIns="47330" rtlCol="0"/>
          <a:lstStyle>
            <a:lvl1pPr algn="r">
              <a:defRPr sz="1200"/>
            </a:lvl1pPr>
          </a:lstStyle>
          <a:p>
            <a:fld id="{79D6432A-F69A-4A98-9A5C-1816739626DC}" type="datetimeFigureOut">
              <a:rPr lang="zh-TW" altLang="en-US" smtClean="0"/>
              <a:t>2022/2/23</a:t>
            </a:fld>
            <a:endParaRPr lang="zh-TW" altLang="en-US"/>
          </a:p>
        </p:txBody>
      </p:sp>
      <p:sp>
        <p:nvSpPr>
          <p:cNvPr id="4" name="頁尾版面配置區 3"/>
          <p:cNvSpPr>
            <a:spLocks noGrp="1"/>
          </p:cNvSpPr>
          <p:nvPr>
            <p:ph type="ftr" sz="quarter" idx="2"/>
          </p:nvPr>
        </p:nvSpPr>
        <p:spPr>
          <a:xfrm>
            <a:off x="2" y="9721331"/>
            <a:ext cx="3078206" cy="513284"/>
          </a:xfrm>
          <a:prstGeom prst="rect">
            <a:avLst/>
          </a:prstGeom>
        </p:spPr>
        <p:txBody>
          <a:bodyPr vert="horz" lIns="94659" tIns="47330" rIns="94659" bIns="4733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4024201" y="9721331"/>
            <a:ext cx="3078206" cy="513284"/>
          </a:xfrm>
          <a:prstGeom prst="rect">
            <a:avLst/>
          </a:prstGeom>
        </p:spPr>
        <p:txBody>
          <a:bodyPr vert="horz" lIns="94659" tIns="47330" rIns="94659" bIns="47330" rtlCol="0" anchor="b"/>
          <a:lstStyle>
            <a:lvl1pPr algn="r">
              <a:defRPr sz="1200"/>
            </a:lvl1pPr>
          </a:lstStyle>
          <a:p>
            <a:fld id="{93B6E530-1B76-4707-8937-F0700172EDDC}" type="slidenum">
              <a:rPr lang="zh-TW" altLang="en-US" smtClean="0"/>
              <a:t>‹#›</a:t>
            </a:fld>
            <a:endParaRPr lang="zh-TW" altLang="en-US"/>
          </a:p>
        </p:txBody>
      </p:sp>
    </p:spTree>
    <p:extLst>
      <p:ext uri="{BB962C8B-B14F-4D97-AF65-F5344CB8AC3E}">
        <p14:creationId xmlns:p14="http://schemas.microsoft.com/office/powerpoint/2010/main" val="72566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3078427" cy="511731"/>
          </a:xfrm>
          <a:prstGeom prst="rect">
            <a:avLst/>
          </a:prstGeom>
        </p:spPr>
        <p:txBody>
          <a:bodyPr vert="horz" lIns="94782" tIns="47390" rIns="94782" bIns="47390" rtlCol="0"/>
          <a:lstStyle>
            <a:lvl1pPr algn="l">
              <a:defRPr sz="1200"/>
            </a:lvl1pPr>
          </a:lstStyle>
          <a:p>
            <a:endParaRPr lang="zh-TW" altLang="en-US"/>
          </a:p>
        </p:txBody>
      </p:sp>
      <p:sp>
        <p:nvSpPr>
          <p:cNvPr id="3" name="日期版面配置區 2"/>
          <p:cNvSpPr>
            <a:spLocks noGrp="1"/>
          </p:cNvSpPr>
          <p:nvPr>
            <p:ph type="dt" idx="1"/>
          </p:nvPr>
        </p:nvSpPr>
        <p:spPr>
          <a:xfrm>
            <a:off x="4023993" y="1"/>
            <a:ext cx="3078427" cy="511731"/>
          </a:xfrm>
          <a:prstGeom prst="rect">
            <a:avLst/>
          </a:prstGeom>
        </p:spPr>
        <p:txBody>
          <a:bodyPr vert="horz" lIns="94782" tIns="47390" rIns="94782" bIns="47390" rtlCol="0"/>
          <a:lstStyle>
            <a:lvl1pPr algn="r">
              <a:defRPr sz="1200"/>
            </a:lvl1pPr>
          </a:lstStyle>
          <a:p>
            <a:fld id="{7B550B53-727D-4338-A9D3-8A21037DB8FA}" type="datetimeFigureOut">
              <a:rPr lang="zh-TW" altLang="en-US" smtClean="0"/>
              <a:pPr/>
              <a:t>2022/2/23</a:t>
            </a:fld>
            <a:endParaRPr lang="zh-TW" altLang="en-US"/>
          </a:p>
        </p:txBody>
      </p:sp>
      <p:sp>
        <p:nvSpPr>
          <p:cNvPr id="4" name="投影片圖像版面配置區 3"/>
          <p:cNvSpPr>
            <a:spLocks noGrp="1" noRot="1" noChangeAspect="1"/>
          </p:cNvSpPr>
          <p:nvPr>
            <p:ph type="sldImg" idx="2"/>
          </p:nvPr>
        </p:nvSpPr>
        <p:spPr>
          <a:xfrm>
            <a:off x="992188" y="768350"/>
            <a:ext cx="5119687" cy="3838575"/>
          </a:xfrm>
          <a:prstGeom prst="rect">
            <a:avLst/>
          </a:prstGeom>
          <a:noFill/>
          <a:ln w="12700">
            <a:solidFill>
              <a:prstClr val="black"/>
            </a:solidFill>
          </a:ln>
        </p:spPr>
        <p:txBody>
          <a:bodyPr vert="horz" lIns="94782" tIns="47390" rIns="94782" bIns="47390" rtlCol="0" anchor="ctr"/>
          <a:lstStyle/>
          <a:p>
            <a:endParaRPr lang="zh-TW" altLang="en-US"/>
          </a:p>
        </p:txBody>
      </p:sp>
      <p:sp>
        <p:nvSpPr>
          <p:cNvPr id="5" name="備忘稿版面配置區 4"/>
          <p:cNvSpPr>
            <a:spLocks noGrp="1"/>
          </p:cNvSpPr>
          <p:nvPr>
            <p:ph type="body" sz="quarter" idx="3"/>
          </p:nvPr>
        </p:nvSpPr>
        <p:spPr>
          <a:xfrm>
            <a:off x="710408" y="4861442"/>
            <a:ext cx="5683250" cy="4605576"/>
          </a:xfrm>
          <a:prstGeom prst="rect">
            <a:avLst/>
          </a:prstGeom>
        </p:spPr>
        <p:txBody>
          <a:bodyPr vert="horz" lIns="94782" tIns="47390" rIns="94782" bIns="4739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2" y="9721107"/>
            <a:ext cx="3078427" cy="511731"/>
          </a:xfrm>
          <a:prstGeom prst="rect">
            <a:avLst/>
          </a:prstGeom>
        </p:spPr>
        <p:txBody>
          <a:bodyPr vert="horz" lIns="94782" tIns="47390" rIns="94782" bIns="4739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4023993" y="9721107"/>
            <a:ext cx="3078427" cy="511731"/>
          </a:xfrm>
          <a:prstGeom prst="rect">
            <a:avLst/>
          </a:prstGeom>
        </p:spPr>
        <p:txBody>
          <a:bodyPr vert="horz" lIns="94782" tIns="47390" rIns="94782" bIns="47390" rtlCol="0" anchor="b"/>
          <a:lstStyle>
            <a:lvl1pPr algn="r">
              <a:defRPr sz="1200"/>
            </a:lvl1pPr>
          </a:lstStyle>
          <a:p>
            <a:fld id="{096D1C2A-2DEE-444E-8207-32F10F85CADB}" type="slidenum">
              <a:rPr lang="zh-TW" altLang="en-US" smtClean="0"/>
              <a:pPr/>
              <a:t>‹#›</a:t>
            </a:fld>
            <a:endParaRPr lang="zh-TW" altLang="en-US"/>
          </a:p>
        </p:txBody>
      </p:sp>
    </p:spTree>
    <p:extLst>
      <p:ext uri="{BB962C8B-B14F-4D97-AF65-F5344CB8AC3E}">
        <p14:creationId xmlns:p14="http://schemas.microsoft.com/office/powerpoint/2010/main" val="51695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96D1C2A-2DEE-444E-8207-32F10F85CADB}" type="slidenum">
              <a:rPr lang="zh-TW" altLang="en-US" smtClean="0"/>
              <a:pPr/>
              <a:t>1</a:t>
            </a:fld>
            <a:endParaRPr lang="zh-TW" altLang="en-US"/>
          </a:p>
        </p:txBody>
      </p:sp>
    </p:spTree>
    <p:extLst>
      <p:ext uri="{BB962C8B-B14F-4D97-AF65-F5344CB8AC3E}">
        <p14:creationId xmlns:p14="http://schemas.microsoft.com/office/powerpoint/2010/main" val="791597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5" name="矩形 4"/>
          <p:cNvSpPr/>
          <p:nvPr userDrawn="1"/>
        </p:nvSpPr>
        <p:spPr>
          <a:xfrm>
            <a:off x="214282" y="1000108"/>
            <a:ext cx="8715436" cy="11715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sp>
        <p:nvSpPr>
          <p:cNvPr id="6" name="矩形 5"/>
          <p:cNvSpPr/>
          <p:nvPr userDrawn="1"/>
        </p:nvSpPr>
        <p:spPr>
          <a:xfrm>
            <a:off x="214282" y="6072206"/>
            <a:ext cx="8715436" cy="45719"/>
          </a:xfrm>
          <a:prstGeom prst="rect">
            <a:avLst/>
          </a:prstGeom>
          <a:solidFill>
            <a:srgbClr val="30C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TW" altLang="en-US" sz="1800" kern="1200">
              <a:solidFill>
                <a:schemeClr val="lt1"/>
              </a:solidFill>
              <a:latin typeface="微軟正黑體" pitchFamily="34" charset="-120"/>
              <a:ea typeface="微軟正黑體" pitchFamily="34" charset="-120"/>
              <a:cs typeface="+mn-cs"/>
            </a:endParaRPr>
          </a:p>
        </p:txBody>
      </p:sp>
      <p:sp>
        <p:nvSpPr>
          <p:cNvPr id="7" name="矩形 6"/>
          <p:cNvSpPr/>
          <p:nvPr userDrawn="1"/>
        </p:nvSpPr>
        <p:spPr>
          <a:xfrm>
            <a:off x="214282" y="6000768"/>
            <a:ext cx="8715436"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sp>
        <p:nvSpPr>
          <p:cNvPr id="8" name="矩形 7"/>
          <p:cNvSpPr/>
          <p:nvPr userDrawn="1"/>
        </p:nvSpPr>
        <p:spPr>
          <a:xfrm>
            <a:off x="0" y="0"/>
            <a:ext cx="1500166"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TW" altLang="en-US" sz="1800" kern="1200">
              <a:solidFill>
                <a:schemeClr val="lt1"/>
              </a:solidFill>
              <a:latin typeface="微軟正黑體" pitchFamily="34" charset="-120"/>
              <a:ea typeface="微軟正黑體" pitchFamily="34" charset="-120"/>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2E93637-C1C8-44AB-9053-783EDD4ACD60}" type="datetime1">
              <a:rPr lang="zh-TW" altLang="en-US" smtClean="0"/>
              <a:pPr/>
              <a:t>2022/2/23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528E5BD-B9B3-48D6-A825-19650962E81D}"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467B58F-C3D0-40EE-9496-4B4C89203051}" type="datetime1">
              <a:rPr lang="zh-TW" altLang="en-US" smtClean="0"/>
              <a:pPr/>
              <a:t>2022/2/23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528E5BD-B9B3-48D6-A825-19650962E81D}"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a:xfrm>
            <a:off x="7956550" y="6381750"/>
            <a:ext cx="1066800" cy="476250"/>
          </a:xfrm>
          <a:prstGeom prst="rect">
            <a:avLst/>
          </a:prstGeom>
        </p:spPr>
        <p:txBody>
          <a:bodyPr vert="horz" wrap="square" lIns="91440" tIns="45720" rIns="91440" bIns="45720" numCol="1" anchor="t" anchorCtr="0" compatLnSpc="1">
            <a:prstTxWarp prst="textNoShape">
              <a:avLst/>
            </a:prstTxWarp>
          </a:bodyPr>
          <a:lstStyle>
            <a:lvl1pPr algn="ctr" latinLnBrk="1">
              <a:defRPr>
                <a:ea typeface="Gulim" pitchFamily="34" charset="-127"/>
              </a:defRPr>
            </a:lvl1pPr>
          </a:lstStyle>
          <a:p>
            <a:pPr>
              <a:defRPr/>
            </a:pPr>
            <a:fld id="{76981498-B92B-40A9-9694-C7C52C44125F}" type="slidenum">
              <a:rPr lang="en-US" altLang="ko-KR"/>
              <a:pPr>
                <a:defRPr/>
              </a:pPr>
              <a:t>‹#›</a:t>
            </a:fld>
            <a:endParaRPr lang="en-US" altLang="ko-KR"/>
          </a:p>
        </p:txBody>
      </p:sp>
    </p:spTree>
    <p:extLst>
      <p:ext uri="{BB962C8B-B14F-4D97-AF65-F5344CB8AC3E}">
        <p14:creationId xmlns:p14="http://schemas.microsoft.com/office/powerpoint/2010/main" val="1464737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2077" name="Image" r:id="rId3" imgW="7428571" imgH="2146032" progId="">
                  <p:embed/>
                </p:oleObj>
              </mc:Choice>
              <mc:Fallback>
                <p:oleObj name="Image" r:id="rId3" imgW="7428571" imgH="214603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4912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85861"/>
            <a:ext cx="8229600" cy="4714908"/>
          </a:xfrm>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atin typeface="微軟正黑體" pitchFamily="34" charset="-120"/>
                <a:ea typeface="微軟正黑體" pitchFamily="34" charset="-120"/>
              </a:defRPr>
            </a:lvl1pPr>
          </a:lstStyle>
          <a:p>
            <a:fld id="{00E991CD-2AE8-4F7E-84BF-7EBB9D01FA75}" type="datetime1">
              <a:rPr lang="zh-TW" altLang="en-US" smtClean="0"/>
              <a:pPr/>
              <a:t>2022/2/23</a:t>
            </a:fld>
            <a:endParaRPr lang="zh-TW" altLang="en-US"/>
          </a:p>
        </p:txBody>
      </p:sp>
      <p:sp>
        <p:nvSpPr>
          <p:cNvPr id="5"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endParaRPr lang="zh-TW" altLang="en-US"/>
          </a:p>
        </p:txBody>
      </p:sp>
      <p:sp>
        <p:nvSpPr>
          <p:cNvPr id="2" name="標題 1"/>
          <p:cNvSpPr>
            <a:spLocks noGrp="1"/>
          </p:cNvSpPr>
          <p:nvPr>
            <p:ph type="title"/>
          </p:nvPr>
        </p:nvSpPr>
        <p:spPr>
          <a:xfrm>
            <a:off x="714348" y="214290"/>
            <a:ext cx="7786742" cy="725470"/>
          </a:xfrm>
        </p:spPr>
        <p:txBody>
          <a:bodyPr>
            <a:normAutofit/>
          </a:bodyPr>
          <a:lstStyle>
            <a:lvl1pPr algn="ctr">
              <a:defRPr sz="3600" b="1">
                <a:solidFill>
                  <a:srgbClr val="FF6600"/>
                </a:solidFill>
                <a:latin typeface="微軟正黑體" pitchFamily="34" charset="-120"/>
                <a:ea typeface="微軟正黑體" pitchFamily="34" charset="-120"/>
              </a:defRPr>
            </a:lvl1pPr>
          </a:lstStyle>
          <a:p>
            <a:r>
              <a:rPr lang="zh-TW" altLang="en-US" dirty="0"/>
              <a:t>按一下以編輯母片標題樣式</a:t>
            </a:r>
          </a:p>
        </p:txBody>
      </p:sp>
      <p:sp>
        <p:nvSpPr>
          <p:cNvPr id="6" name="投影片編號版面配置區 5"/>
          <p:cNvSpPr>
            <a:spLocks noGrp="1"/>
          </p:cNvSpPr>
          <p:nvPr>
            <p:ph type="sldNum" sz="quarter" idx="12"/>
          </p:nvPr>
        </p:nvSpPr>
        <p:spPr>
          <a:xfrm>
            <a:off x="8172400" y="476672"/>
            <a:ext cx="534254" cy="365125"/>
          </a:xfrm>
        </p:spPr>
        <p:txBody>
          <a:bodyPr/>
          <a:lstStyle>
            <a:lvl1pPr>
              <a:defRPr sz="1600" b="1">
                <a:solidFill>
                  <a:schemeClr val="tx1"/>
                </a:solidFill>
                <a:latin typeface="微軟正黑體" pitchFamily="34" charset="-120"/>
                <a:ea typeface="微軟正黑體" pitchFamily="34" charset="-120"/>
              </a:defRPr>
            </a:lvl1pPr>
          </a:lstStyle>
          <a:p>
            <a:fld id="{0528E5BD-B9B3-48D6-A825-19650962E81D}" type="slidenum">
              <a:rPr lang="zh-TW" altLang="en-US" smtClean="0"/>
              <a:pPr/>
              <a:t>‹#›</a:t>
            </a:fld>
            <a:endParaRPr lang="zh-TW" altLang="en-US" dirty="0"/>
          </a:p>
        </p:txBody>
      </p:sp>
      <p:cxnSp>
        <p:nvCxnSpPr>
          <p:cNvPr id="8" name="直線接點 7"/>
          <p:cNvCxnSpPr/>
          <p:nvPr userDrawn="1"/>
        </p:nvCxnSpPr>
        <p:spPr>
          <a:xfrm>
            <a:off x="0" y="1052736"/>
            <a:ext cx="7380312"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userDrawn="1"/>
        </p:nvCxnSpPr>
        <p:spPr>
          <a:xfrm>
            <a:off x="1043608" y="1155187"/>
            <a:ext cx="7344816"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 name="圓角化對角線角落矩形 22"/>
          <p:cNvSpPr/>
          <p:nvPr userDrawn="1"/>
        </p:nvSpPr>
        <p:spPr>
          <a:xfrm>
            <a:off x="1331639" y="260648"/>
            <a:ext cx="7560841" cy="659338"/>
          </a:xfrm>
          <a:prstGeom prst="round2DiagRect">
            <a:avLst>
              <a:gd name="adj1" fmla="val 50000"/>
              <a:gd name="adj2" fmla="val 0"/>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3C47761F-F1F9-4BB7-965B-6E188F236EDD}" type="datetime1">
              <a:rPr lang="zh-TW" altLang="en-US" smtClean="0"/>
              <a:pPr/>
              <a:t>2022/2/23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528E5BD-B9B3-48D6-A825-19650962E81D}"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C0A13BFE-F62D-4071-92D6-9533CCD2521F}" type="datetime1">
              <a:rPr lang="zh-TW" altLang="en-US" smtClean="0"/>
              <a:pPr/>
              <a:t>2022/2/23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528E5BD-B9B3-48D6-A825-19650962E81D}"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01095E5A-3994-4F64-B426-806CB7D7FAEF}" type="datetime1">
              <a:rPr lang="zh-TW" altLang="en-US" smtClean="0"/>
              <a:pPr/>
              <a:t>2022/2/23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528E5BD-B9B3-48D6-A825-19650962E81D}"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009622F0-3BCE-46D2-BF5F-232545409246}" type="datetime1">
              <a:rPr lang="zh-TW" altLang="en-US" smtClean="0"/>
              <a:pPr/>
              <a:t>2022/2/23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528E5BD-B9B3-48D6-A825-19650962E81D}"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DA643B9-802C-4DAD-84A8-DF87F10BE098}" type="datetime1">
              <a:rPr lang="zh-TW" altLang="en-US" smtClean="0"/>
              <a:pPr/>
              <a:t>2022/2/23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528E5BD-B9B3-48D6-A825-19650962E81D}"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4CC128C-A13D-4989-A1BF-40AD362C9FF5}" type="datetime1">
              <a:rPr lang="zh-TW" altLang="en-US" smtClean="0"/>
              <a:pPr/>
              <a:t>2022/2/23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528E5BD-B9B3-48D6-A825-19650962E81D}"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37C11CF-D3D9-47D5-A8A8-35975D26CE69}" type="datetime1">
              <a:rPr lang="zh-TW" altLang="en-US" smtClean="0"/>
              <a:pPr/>
              <a:t>2022/2/23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528E5BD-B9B3-48D6-A825-19650962E81D}"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148FC-E3D8-47ED-846D-AA2CE4608B22}" type="datetime1">
              <a:rPr lang="zh-TW" altLang="en-US" smtClean="0"/>
              <a:pPr/>
              <a:t>2022/2/23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8E5BD-B9B3-48D6-A825-19650962E81D}"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env.go.jp/en/air/aq/air/air4_table.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env.go.jp/en/air/aq/air/air4_table.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802365" y="1765470"/>
            <a:ext cx="6984776" cy="1323439"/>
          </a:xfrm>
          <a:prstGeom prst="rect">
            <a:avLst/>
          </a:prstGeom>
        </p:spPr>
        <p:txBody>
          <a:bodyPr wrap="square">
            <a:spAutoFit/>
          </a:bodyPr>
          <a:lstStyle/>
          <a:p>
            <a:pPr algn="ctr"/>
            <a:r>
              <a:rPr lang="zh-TW" altLang="en-US" sz="4000" b="1" dirty="0">
                <a:latin typeface="標楷體" panose="03000509000000000000" pitchFamily="65" charset="-120"/>
                <a:ea typeface="標楷體" panose="03000509000000000000" pitchFamily="65" charset="-120"/>
              </a:rPr>
              <a:t>「臺中市電力設施空氣污染物排放標準第五條修正」公聽會</a:t>
            </a:r>
          </a:p>
        </p:txBody>
      </p:sp>
      <p:sp>
        <p:nvSpPr>
          <p:cNvPr id="9" name="矩形 8"/>
          <p:cNvSpPr/>
          <p:nvPr/>
        </p:nvSpPr>
        <p:spPr>
          <a:xfrm>
            <a:off x="7452320" y="6093296"/>
            <a:ext cx="1656184" cy="579967"/>
          </a:xfrm>
          <a:prstGeom prst="rect">
            <a:avLst/>
          </a:prstGeom>
        </p:spPr>
        <p:txBody>
          <a:bodyPr wrap="square">
            <a:spAutoFit/>
          </a:bodyPr>
          <a:lstStyle/>
          <a:p>
            <a:pPr algn="ctr">
              <a:lnSpc>
                <a:spcPct val="150000"/>
              </a:lnSpc>
            </a:pPr>
            <a:r>
              <a:rPr lang="en-US" altLang="zh-TW" sz="2400" b="1" dirty="0">
                <a:solidFill>
                  <a:srgbClr val="336600"/>
                </a:solidFill>
                <a:latin typeface="Times New Roman" panose="02020603050405020304" pitchFamily="18" charset="0"/>
                <a:ea typeface="標楷體" panose="03000509000000000000" pitchFamily="65" charset="-120"/>
                <a:cs typeface="Times New Roman" panose="02020603050405020304" pitchFamily="18" charset="0"/>
              </a:rPr>
              <a:t>111.02.24</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861048"/>
            <a:ext cx="161925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a:extLst>
              <a:ext uri="{FF2B5EF4-FFF2-40B4-BE49-F238E27FC236}">
                <a16:creationId xmlns:a16="http://schemas.microsoft.com/office/drawing/2014/main" xmlns="" id="{F9F3C79E-3D97-434D-BCF5-62D25E164F01}"/>
              </a:ext>
            </a:extLst>
          </p:cNvPr>
          <p:cNvSpPr/>
          <p:nvPr/>
        </p:nvSpPr>
        <p:spPr>
          <a:xfrm>
            <a:off x="6732240" y="3456957"/>
            <a:ext cx="1569660" cy="369332"/>
          </a:xfrm>
          <a:prstGeom prst="rect">
            <a:avLst/>
          </a:prstGeom>
        </p:spPr>
        <p:txBody>
          <a:bodyPr wrap="none">
            <a:spAutoFit/>
          </a:bodyPr>
          <a:lstStyle/>
          <a:p>
            <a:r>
              <a:rPr lang="zh-TW" altLang="en-US" b="1" dirty="0" smtClean="0">
                <a:solidFill>
                  <a:srgbClr val="006600"/>
                </a:solidFill>
                <a:latin typeface="Times New Roman" panose="02020603050405020304" pitchFamily="18" charset="0"/>
                <a:cs typeface="Times New Roman" panose="02020603050405020304" pitchFamily="18" charset="0"/>
              </a:rPr>
              <a:t>簡報資料下載</a:t>
            </a:r>
            <a:endParaRPr lang="zh-TW" altLang="en-US" b="1" dirty="0">
              <a:solidFill>
                <a:srgbClr val="006600"/>
              </a:solidFill>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xmlns="" id="{F9F3C79E-3D97-434D-BCF5-62D25E164F01}"/>
              </a:ext>
            </a:extLst>
          </p:cNvPr>
          <p:cNvSpPr/>
          <p:nvPr/>
        </p:nvSpPr>
        <p:spPr>
          <a:xfrm>
            <a:off x="6283813" y="5404098"/>
            <a:ext cx="2392643" cy="369332"/>
          </a:xfrm>
          <a:prstGeom prst="rect">
            <a:avLst/>
          </a:prstGeom>
        </p:spPr>
        <p:txBody>
          <a:bodyPr wrap="none">
            <a:spAutoFit/>
          </a:bodyPr>
          <a:lstStyle/>
          <a:p>
            <a:r>
              <a:rPr lang="en-US" altLang="zh-TW" b="1" dirty="0">
                <a:solidFill>
                  <a:srgbClr val="006600"/>
                </a:solidFill>
                <a:latin typeface="Times New Roman" panose="02020603050405020304" pitchFamily="18" charset="0"/>
                <a:cs typeface="Times New Roman" panose="02020603050405020304" pitchFamily="18" charset="0"/>
              </a:rPr>
              <a:t>https://reurl.cc/ZrEqjl</a:t>
            </a:r>
            <a:endParaRPr lang="zh-TW" altLang="en-US" b="1"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549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55925"/>
            <a:ext cx="91440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0" y="3140968"/>
            <a:ext cx="9144000" cy="707886"/>
          </a:xfrm>
          <a:prstGeom prst="rect">
            <a:avLst/>
          </a:prstGeom>
          <a:noFill/>
        </p:spPr>
        <p:txBody>
          <a:bodyPr wrap="square" rtlCol="0">
            <a:spAutoFit/>
          </a:bodyPr>
          <a:lstStyle/>
          <a:p>
            <a:pPr algn="ctr"/>
            <a:r>
              <a:rPr lang="zh-TW" altLang="en-US" sz="4000" b="1" dirty="0"/>
              <a:t>敬請支持與指教</a:t>
            </a:r>
          </a:p>
        </p:txBody>
      </p:sp>
    </p:spTree>
    <p:extLst>
      <p:ext uri="{BB962C8B-B14F-4D97-AF65-F5344CB8AC3E}">
        <p14:creationId xmlns:p14="http://schemas.microsoft.com/office/powerpoint/2010/main" val="200004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圓角矩形 51"/>
          <p:cNvSpPr/>
          <p:nvPr/>
        </p:nvSpPr>
        <p:spPr>
          <a:xfrm>
            <a:off x="1043608" y="3035301"/>
            <a:ext cx="2509271" cy="530225"/>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zh-TW" altLang="en-US" sz="1600" b="1" dirty="0">
                <a:solidFill>
                  <a:srgbClr val="FF6600"/>
                </a:solidFill>
                <a:effectLst>
                  <a:glow rad="127000">
                    <a:schemeClr val="bg1"/>
                  </a:glow>
                </a:effectLst>
                <a:latin typeface="Times New Roman" panose="02020603050405020304" pitchFamily="18" charset="0"/>
                <a:cs typeface="Times New Roman" panose="02020603050405020304" pitchFamily="18" charset="0"/>
              </a:rPr>
              <a:t>第二次加嚴</a:t>
            </a:r>
          </a:p>
          <a:p>
            <a:pPr algn="ctr">
              <a:defRPr/>
            </a:pPr>
            <a:r>
              <a:rPr lang="zh-TW" altLang="en-US" sz="1600" b="1" dirty="0">
                <a:solidFill>
                  <a:schemeClr val="tx2"/>
                </a:solidFill>
                <a:effectLst>
                  <a:glow rad="127000">
                    <a:schemeClr val="bg1"/>
                  </a:glow>
                </a:effectLst>
                <a:latin typeface="Times New Roman" panose="02020603050405020304" pitchFamily="18" charset="0"/>
                <a:cs typeface="Times New Roman" panose="02020603050405020304" pitchFamily="18" charset="0"/>
              </a:rPr>
              <a:t>既存汽力機組加嚴</a:t>
            </a:r>
          </a:p>
        </p:txBody>
      </p:sp>
      <p:sp>
        <p:nvSpPr>
          <p:cNvPr id="14" name="向右箭號 13"/>
          <p:cNvSpPr/>
          <p:nvPr/>
        </p:nvSpPr>
        <p:spPr>
          <a:xfrm rot="5400000">
            <a:off x="-1830240" y="3562328"/>
            <a:ext cx="5027613" cy="1008113"/>
          </a:xfrm>
          <a:prstGeom prst="rightArrow">
            <a:avLst/>
          </a:prstGeom>
          <a:gradFill>
            <a:gsLst>
              <a:gs pos="0">
                <a:srgbClr val="446E7E"/>
              </a:gs>
              <a:gs pos="37000">
                <a:srgbClr val="94D9D4"/>
              </a:gs>
              <a:gs pos="75000">
                <a:srgbClr val="94D9D4">
                  <a:lumMod val="40000"/>
                  <a:lumOff val="60000"/>
                </a:srgbClr>
              </a:gs>
              <a:gs pos="100000">
                <a:srgbClr val="D5F4D3"/>
              </a:gs>
            </a:gsLst>
            <a:lin ang="5400000" scaled="0"/>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TW" altLang="en-US" kern="0">
              <a:solidFill>
                <a:prstClr val="white"/>
              </a:solidFill>
              <a:latin typeface="Times New Roman" panose="02020603050405020304" pitchFamily="18" charset="0"/>
              <a:cs typeface="Times New Roman" panose="02020603050405020304" pitchFamily="18" charset="0"/>
            </a:endParaRPr>
          </a:p>
        </p:txBody>
      </p:sp>
      <p:sp>
        <p:nvSpPr>
          <p:cNvPr id="36" name="圓角矩形 51"/>
          <p:cNvSpPr/>
          <p:nvPr/>
        </p:nvSpPr>
        <p:spPr>
          <a:xfrm>
            <a:off x="1093767" y="4217368"/>
            <a:ext cx="2459112" cy="795808"/>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zh-TW" altLang="en-US" sz="1600" b="1" dirty="0">
                <a:solidFill>
                  <a:srgbClr val="FF6600"/>
                </a:solidFill>
                <a:effectLst>
                  <a:glow rad="127000">
                    <a:schemeClr val="bg1"/>
                  </a:glow>
                </a:effectLst>
                <a:latin typeface="Times New Roman" panose="02020603050405020304" pitchFamily="18" charset="0"/>
                <a:cs typeface="Times New Roman" panose="02020603050405020304" pitchFamily="18" charset="0"/>
              </a:rPr>
              <a:t>第三次加嚴</a:t>
            </a:r>
          </a:p>
          <a:p>
            <a:pPr algn="ctr">
              <a:defRPr/>
            </a:pPr>
            <a:r>
              <a:rPr lang="zh-TW" altLang="en-US" sz="1600" b="1" dirty="0">
                <a:solidFill>
                  <a:schemeClr val="tx2"/>
                </a:solidFill>
                <a:effectLst>
                  <a:glow rad="127000">
                    <a:schemeClr val="bg1"/>
                  </a:glow>
                </a:effectLst>
                <a:latin typeface="Times New Roman" panose="02020603050405020304" pitchFamily="18" charset="0"/>
                <a:cs typeface="Times New Roman" panose="02020603050405020304" pitchFamily="18" charset="0"/>
              </a:rPr>
              <a:t>納管重金屬汞、氯化氫管制</a:t>
            </a:r>
          </a:p>
        </p:txBody>
      </p:sp>
      <p:sp>
        <p:nvSpPr>
          <p:cNvPr id="38" name="圓角矩形 51"/>
          <p:cNvSpPr/>
          <p:nvPr/>
        </p:nvSpPr>
        <p:spPr>
          <a:xfrm>
            <a:off x="1093767" y="5392768"/>
            <a:ext cx="2459112" cy="772536"/>
          </a:xfrm>
          <a:prstGeom prst="roundRect">
            <a:avLst/>
          </a:prstGeom>
          <a:solidFill>
            <a:schemeClr val="accent4">
              <a:lumMod val="75000"/>
            </a:schemeClr>
          </a:solidFill>
        </p:spPr>
        <p:style>
          <a:lnRef idx="1">
            <a:schemeClr val="accent5"/>
          </a:lnRef>
          <a:fillRef idx="3">
            <a:schemeClr val="accent5"/>
          </a:fillRef>
          <a:effectRef idx="2">
            <a:schemeClr val="accent5"/>
          </a:effectRef>
          <a:fontRef idx="minor">
            <a:schemeClr val="lt1"/>
          </a:fontRef>
        </p:style>
        <p:txBody>
          <a:bodyPr anchor="ctr"/>
          <a:lstStyle/>
          <a:p>
            <a:pPr algn="ctr">
              <a:defRPr/>
            </a:pPr>
            <a:r>
              <a:rPr lang="zh-TW" altLang="en-US" sz="1600" b="1" dirty="0">
                <a:solidFill>
                  <a:srgbClr val="FF0000"/>
                </a:solidFill>
                <a:effectLst>
                  <a:glow rad="127000">
                    <a:schemeClr val="bg1"/>
                  </a:glow>
                </a:effectLst>
                <a:latin typeface="Times New Roman" panose="02020603050405020304" pitchFamily="18" charset="0"/>
                <a:cs typeface="Times New Roman" panose="02020603050405020304" pitchFamily="18" charset="0"/>
              </a:rPr>
              <a:t>啟動第四次加嚴</a:t>
            </a:r>
            <a:endParaRPr lang="en-US" altLang="zh-TW" sz="1600" b="1" dirty="0">
              <a:solidFill>
                <a:srgbClr val="FF0000"/>
              </a:solidFill>
              <a:effectLst>
                <a:glow rad="127000">
                  <a:schemeClr val="bg1"/>
                </a:glow>
              </a:effectLst>
              <a:latin typeface="Times New Roman" panose="02020603050405020304" pitchFamily="18" charset="0"/>
              <a:cs typeface="Times New Roman" panose="02020603050405020304" pitchFamily="18" charset="0"/>
            </a:endParaRPr>
          </a:p>
          <a:p>
            <a:pPr algn="ctr">
              <a:defRPr/>
            </a:pPr>
            <a:r>
              <a:rPr lang="zh-TW" altLang="en-US" sz="1600" b="1" dirty="0">
                <a:solidFill>
                  <a:schemeClr val="tx2"/>
                </a:solidFill>
                <a:effectLst>
                  <a:glow rad="127000">
                    <a:schemeClr val="bg1"/>
                  </a:glow>
                </a:effectLst>
                <a:latin typeface="Times New Roman" panose="02020603050405020304" pitchFamily="18" charset="0"/>
                <a:cs typeface="Times New Roman" panose="02020603050405020304" pitchFamily="18" charset="0"/>
              </a:rPr>
              <a:t>加嚴管制燃氣複循環機組及既存汽電共生設備</a:t>
            </a:r>
          </a:p>
        </p:txBody>
      </p:sp>
      <p:sp>
        <p:nvSpPr>
          <p:cNvPr id="43" name="圓角矩形 42"/>
          <p:cNvSpPr/>
          <p:nvPr/>
        </p:nvSpPr>
        <p:spPr>
          <a:xfrm>
            <a:off x="3635319" y="1358900"/>
            <a:ext cx="3567890" cy="2832100"/>
          </a:xfrm>
          <a:prstGeom prst="roundRect">
            <a:avLst>
              <a:gd name="adj" fmla="val 10257"/>
            </a:avLst>
          </a:prstGeom>
          <a:noFill/>
          <a:ln w="38100" cap="flat" cmpd="sng" algn="ctr">
            <a:solidFill>
              <a:sysClr val="window" lastClr="FFFFFF"/>
            </a:solidFill>
            <a:prstDash val="solid"/>
            <a:miter lim="800000"/>
          </a:ln>
          <a:effectLst/>
        </p:spPr>
        <p:txBody>
          <a:bodyPr anchor="ctr"/>
          <a:lstStyle/>
          <a:p>
            <a:pPr algn="ctr" eaLnBrk="1" fontAlgn="auto" hangingPunct="1">
              <a:spcBef>
                <a:spcPts val="0"/>
              </a:spcBef>
              <a:spcAft>
                <a:spcPts val="0"/>
              </a:spcAft>
              <a:defRPr/>
            </a:pPr>
            <a:endParaRPr lang="zh-TW" altLang="en-US" kern="0">
              <a:solidFill>
                <a:prstClr val="white"/>
              </a:solidFill>
              <a:latin typeface="Times New Roman" panose="02020603050405020304" pitchFamily="18" charset="0"/>
              <a:cs typeface="Times New Roman" panose="02020603050405020304" pitchFamily="18" charset="0"/>
            </a:endParaRPr>
          </a:p>
        </p:txBody>
      </p:sp>
      <p:sp>
        <p:nvSpPr>
          <p:cNvPr id="47" name="文字方塊 46"/>
          <p:cNvSpPr txBox="1"/>
          <p:nvPr/>
        </p:nvSpPr>
        <p:spPr>
          <a:xfrm>
            <a:off x="85950" y="1738313"/>
            <a:ext cx="1029666" cy="369332"/>
          </a:xfrm>
          <a:prstGeom prst="rect">
            <a:avLst/>
          </a:prstGeom>
          <a:noFill/>
        </p:spPr>
        <p:txBody>
          <a:bodyPr>
            <a:spAutoFit/>
          </a:bodyPr>
          <a:lstStyle/>
          <a:p>
            <a:pPr algn="ctr" eaLnBrk="1" fontAlgn="auto" hangingPunct="1">
              <a:spcBef>
                <a:spcPts val="0"/>
              </a:spcBef>
              <a:spcAft>
                <a:spcPts val="0"/>
              </a:spcAft>
              <a:defRPr/>
            </a:pPr>
            <a:r>
              <a:rPr lang="en-US" altLang="zh-TW" b="1" dirty="0">
                <a:effectLst>
                  <a:glow rad="63500">
                    <a:prstClr val="white"/>
                  </a:glow>
                </a:effectLst>
                <a:latin typeface="Times New Roman" panose="02020603050405020304" pitchFamily="18" charset="0"/>
                <a:cs typeface="Times New Roman" panose="02020603050405020304" pitchFamily="18" charset="0"/>
              </a:rPr>
              <a:t>88.09</a:t>
            </a:r>
            <a:endParaRPr lang="zh-TW" altLang="en-US" b="1" dirty="0">
              <a:effectLst>
                <a:glow rad="63500">
                  <a:prstClr val="white"/>
                </a:glow>
              </a:effectLst>
              <a:latin typeface="Times New Roman" panose="02020603050405020304" pitchFamily="18" charset="0"/>
              <a:cs typeface="Times New Roman" panose="02020603050405020304" pitchFamily="18" charset="0"/>
            </a:endParaRPr>
          </a:p>
        </p:txBody>
      </p:sp>
      <p:sp>
        <p:nvSpPr>
          <p:cNvPr id="26" name="圓角矩形 48"/>
          <p:cNvSpPr/>
          <p:nvPr/>
        </p:nvSpPr>
        <p:spPr>
          <a:xfrm>
            <a:off x="1043608" y="1674639"/>
            <a:ext cx="2509271" cy="530225"/>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zh-TW" altLang="en-US" sz="1600" b="1" dirty="0">
                <a:solidFill>
                  <a:srgbClr val="FF6600"/>
                </a:solidFill>
                <a:effectLst>
                  <a:glow rad="127000">
                    <a:schemeClr val="bg1"/>
                  </a:glow>
                </a:effectLst>
                <a:latin typeface="Times New Roman" panose="02020603050405020304" pitchFamily="18" charset="0"/>
                <a:cs typeface="Times New Roman" panose="02020603050405020304" pitchFamily="18" charset="0"/>
              </a:rPr>
              <a:t>率先全國第一次加嚴</a:t>
            </a:r>
          </a:p>
          <a:p>
            <a:pPr algn="ctr">
              <a:defRPr/>
            </a:pPr>
            <a:r>
              <a:rPr lang="zh-TW" altLang="en-US" sz="1600" b="1" dirty="0">
                <a:solidFill>
                  <a:schemeClr val="tx2"/>
                </a:solidFill>
                <a:effectLst>
                  <a:glow rad="127000">
                    <a:schemeClr val="bg1"/>
                  </a:glow>
                </a:effectLst>
                <a:latin typeface="Times New Roman" panose="02020603050405020304" pitchFamily="18" charset="0"/>
                <a:cs typeface="Times New Roman" panose="02020603050405020304" pitchFamily="18" charset="0"/>
              </a:rPr>
              <a:t>電力設施排放標準</a:t>
            </a:r>
          </a:p>
        </p:txBody>
      </p:sp>
      <p:sp>
        <p:nvSpPr>
          <p:cNvPr id="2" name="標題 1"/>
          <p:cNvSpPr>
            <a:spLocks noGrp="1"/>
          </p:cNvSpPr>
          <p:nvPr>
            <p:ph type="title"/>
          </p:nvPr>
        </p:nvSpPr>
        <p:spPr/>
        <p:txBody>
          <a:bodyPr/>
          <a:lstStyle/>
          <a:p>
            <a:r>
              <a:rPr lang="zh-TW" altLang="en-US" dirty="0"/>
              <a:t>電力設施加嚴標準歷程</a:t>
            </a:r>
            <a:endParaRPr lang="zh-TW" altLang="en-US" dirty="0">
              <a:latin typeface="Times New Roman" panose="02020603050405020304" pitchFamily="18" charset="0"/>
              <a:ea typeface="+mn-ea"/>
              <a:cs typeface="Times New Roman" panose="02020603050405020304" pitchFamily="18" charset="0"/>
            </a:endParaRPr>
          </a:p>
        </p:txBody>
      </p:sp>
      <p:sp>
        <p:nvSpPr>
          <p:cNvPr id="39" name="文字方塊 38"/>
          <p:cNvSpPr txBox="1"/>
          <p:nvPr/>
        </p:nvSpPr>
        <p:spPr>
          <a:xfrm>
            <a:off x="-70579" y="3001934"/>
            <a:ext cx="1152128" cy="369332"/>
          </a:xfrm>
          <a:prstGeom prst="rect">
            <a:avLst/>
          </a:prstGeom>
          <a:noFill/>
        </p:spPr>
        <p:txBody>
          <a:bodyPr wrap="square">
            <a:spAutoFit/>
          </a:bodyPr>
          <a:lstStyle/>
          <a:p>
            <a:pPr algn="ctr" eaLnBrk="1" fontAlgn="auto" hangingPunct="1">
              <a:spcBef>
                <a:spcPts val="0"/>
              </a:spcBef>
              <a:spcAft>
                <a:spcPts val="0"/>
              </a:spcAft>
              <a:defRPr/>
            </a:pPr>
            <a:r>
              <a:rPr lang="en-US" altLang="zh-TW" b="1" dirty="0">
                <a:effectLst>
                  <a:glow rad="63500">
                    <a:prstClr val="white"/>
                  </a:glow>
                </a:effectLst>
                <a:latin typeface="Times New Roman" panose="02020603050405020304" pitchFamily="18" charset="0"/>
                <a:cs typeface="Times New Roman" panose="02020603050405020304" pitchFamily="18" charset="0"/>
              </a:rPr>
              <a:t>101.06</a:t>
            </a:r>
            <a:endParaRPr lang="zh-TW" altLang="en-US" b="1" dirty="0">
              <a:effectLst>
                <a:glow rad="63500">
                  <a:prstClr val="white"/>
                </a:glow>
              </a:effectLst>
              <a:latin typeface="Times New Roman" panose="02020603050405020304" pitchFamily="18" charset="0"/>
              <a:cs typeface="Times New Roman" panose="02020603050405020304" pitchFamily="18" charset="0"/>
            </a:endParaRPr>
          </a:p>
        </p:txBody>
      </p:sp>
      <p:sp>
        <p:nvSpPr>
          <p:cNvPr id="42" name="文字方塊 41"/>
          <p:cNvSpPr txBox="1"/>
          <p:nvPr/>
        </p:nvSpPr>
        <p:spPr>
          <a:xfrm>
            <a:off x="-635" y="4347483"/>
            <a:ext cx="1029666" cy="369332"/>
          </a:xfrm>
          <a:prstGeom prst="rect">
            <a:avLst/>
          </a:prstGeom>
          <a:noFill/>
        </p:spPr>
        <p:txBody>
          <a:bodyPr>
            <a:spAutoFit/>
          </a:bodyPr>
          <a:lstStyle/>
          <a:p>
            <a:pPr algn="ctr" eaLnBrk="1" fontAlgn="auto" hangingPunct="1">
              <a:spcBef>
                <a:spcPts val="0"/>
              </a:spcBef>
              <a:spcAft>
                <a:spcPts val="0"/>
              </a:spcAft>
              <a:defRPr/>
            </a:pPr>
            <a:r>
              <a:rPr lang="en-US" altLang="zh-TW" b="1" dirty="0">
                <a:effectLst>
                  <a:glow rad="63500">
                    <a:prstClr val="white"/>
                  </a:glow>
                </a:effectLst>
                <a:latin typeface="Times New Roman" panose="02020603050405020304" pitchFamily="18" charset="0"/>
                <a:cs typeface="Times New Roman" panose="02020603050405020304" pitchFamily="18" charset="0"/>
              </a:rPr>
              <a:t>110.11</a:t>
            </a:r>
            <a:endParaRPr lang="zh-TW" altLang="en-US" b="1" dirty="0">
              <a:effectLst>
                <a:glow rad="63500">
                  <a:prstClr val="white"/>
                </a:glow>
              </a:effectLst>
              <a:latin typeface="Times New Roman" panose="02020603050405020304" pitchFamily="18" charset="0"/>
              <a:cs typeface="Times New Roman" panose="02020603050405020304" pitchFamily="18" charset="0"/>
            </a:endParaRPr>
          </a:p>
        </p:txBody>
      </p:sp>
      <p:sp>
        <p:nvSpPr>
          <p:cNvPr id="44" name="文字方塊 43"/>
          <p:cNvSpPr txBox="1"/>
          <p:nvPr/>
        </p:nvSpPr>
        <p:spPr>
          <a:xfrm>
            <a:off x="64101" y="5408559"/>
            <a:ext cx="1029666" cy="369332"/>
          </a:xfrm>
          <a:prstGeom prst="rect">
            <a:avLst/>
          </a:prstGeom>
          <a:noFill/>
        </p:spPr>
        <p:txBody>
          <a:bodyPr>
            <a:spAutoFit/>
          </a:bodyPr>
          <a:lstStyle/>
          <a:p>
            <a:pPr algn="ctr" eaLnBrk="1" fontAlgn="auto" hangingPunct="1">
              <a:spcBef>
                <a:spcPts val="0"/>
              </a:spcBef>
              <a:spcAft>
                <a:spcPts val="0"/>
              </a:spcAft>
              <a:defRPr/>
            </a:pPr>
            <a:r>
              <a:rPr lang="en-US" altLang="zh-TW" b="1" dirty="0">
                <a:effectLst>
                  <a:glow rad="63500">
                    <a:prstClr val="white"/>
                  </a:glow>
                </a:effectLst>
                <a:latin typeface="Times New Roman" panose="02020603050405020304" pitchFamily="18" charset="0"/>
                <a:cs typeface="Times New Roman" panose="02020603050405020304" pitchFamily="18" charset="0"/>
              </a:rPr>
              <a:t>110.11</a:t>
            </a:r>
            <a:endParaRPr lang="zh-TW" altLang="en-US" b="1" dirty="0">
              <a:effectLst>
                <a:glow rad="63500">
                  <a:prstClr val="white"/>
                </a:glow>
              </a:effectLst>
              <a:latin typeface="Times New Roman" panose="02020603050405020304" pitchFamily="18" charset="0"/>
              <a:cs typeface="Times New Roman" panose="02020603050405020304" pitchFamily="18" charset="0"/>
            </a:endParaRPr>
          </a:p>
        </p:txBody>
      </p:sp>
      <p:graphicFrame>
        <p:nvGraphicFramePr>
          <p:cNvPr id="45" name="表格 44">
            <a:extLst>
              <a:ext uri="{FF2B5EF4-FFF2-40B4-BE49-F238E27FC236}">
                <a16:creationId xmlns="" xmlns:a16="http://schemas.microsoft.com/office/drawing/2014/main" id="{0D49227F-68E5-46E9-8DE6-97C8D6158ABB}"/>
              </a:ext>
            </a:extLst>
          </p:cNvPr>
          <p:cNvGraphicFramePr>
            <a:graphicFrameLocks noGrp="1"/>
          </p:cNvGraphicFramePr>
          <p:nvPr>
            <p:extLst>
              <p:ext uri="{D42A27DB-BD31-4B8C-83A1-F6EECF244321}">
                <p14:modId xmlns:p14="http://schemas.microsoft.com/office/powerpoint/2010/main" val="1367571344"/>
              </p:ext>
            </p:extLst>
          </p:nvPr>
        </p:nvGraphicFramePr>
        <p:xfrm>
          <a:off x="3781746" y="1512142"/>
          <a:ext cx="5254750" cy="1371600"/>
        </p:xfrm>
        <a:graphic>
          <a:graphicData uri="http://schemas.openxmlformats.org/drawingml/2006/table">
            <a:tbl>
              <a:tblPr firstRow="1" firstCol="1" bandRow="1">
                <a:tableStyleId>{7DF18680-E054-41AD-8BC1-D1AEF772440D}</a:tableStyleId>
              </a:tblPr>
              <a:tblGrid>
                <a:gridCol w="761689">
                  <a:extLst>
                    <a:ext uri="{9D8B030D-6E8A-4147-A177-3AD203B41FA5}">
                      <a16:colId xmlns="" xmlns:a16="http://schemas.microsoft.com/office/drawing/2014/main" val="20000"/>
                    </a:ext>
                  </a:extLst>
                </a:gridCol>
                <a:gridCol w="827599">
                  <a:extLst>
                    <a:ext uri="{9D8B030D-6E8A-4147-A177-3AD203B41FA5}">
                      <a16:colId xmlns="" xmlns:a16="http://schemas.microsoft.com/office/drawing/2014/main" val="20001"/>
                    </a:ext>
                  </a:extLst>
                </a:gridCol>
                <a:gridCol w="1229509">
                  <a:extLst>
                    <a:ext uri="{9D8B030D-6E8A-4147-A177-3AD203B41FA5}">
                      <a16:colId xmlns="" xmlns:a16="http://schemas.microsoft.com/office/drawing/2014/main" val="20002"/>
                    </a:ext>
                  </a:extLst>
                </a:gridCol>
                <a:gridCol w="2435953">
                  <a:extLst>
                    <a:ext uri="{9D8B030D-6E8A-4147-A177-3AD203B41FA5}">
                      <a16:colId xmlns="" xmlns:a16="http://schemas.microsoft.com/office/drawing/2014/main" val="20003"/>
                    </a:ext>
                  </a:extLst>
                </a:gridCol>
              </a:tblGrid>
              <a:tr h="274320">
                <a:tc>
                  <a:txBody>
                    <a:bodyPr/>
                    <a:lstStyle/>
                    <a:p>
                      <a:pPr algn="ctr">
                        <a:spcAft>
                          <a:spcPts val="0"/>
                        </a:spcAft>
                      </a:pPr>
                      <a:r>
                        <a:rPr lang="zh-TW" sz="1200" kern="100" dirty="0">
                          <a:effectLst/>
                        </a:rPr>
                        <a:t>項目</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200" kern="100" dirty="0" err="1">
                          <a:effectLst/>
                        </a:rPr>
                        <a:t>SOx</a:t>
                      </a:r>
                      <a:r>
                        <a:rPr lang="en-US" altLang="zh-TW" sz="1200" kern="100" dirty="0">
                          <a:effectLst/>
                        </a:rPr>
                        <a:t>(ppm)</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200" kern="100" dirty="0">
                          <a:effectLst/>
                        </a:rPr>
                        <a:t>NOx</a:t>
                      </a:r>
                      <a:r>
                        <a:rPr lang="en-US" altLang="zh-TW" sz="1200" kern="100" dirty="0">
                          <a:effectLst/>
                        </a:rPr>
                        <a:t>(ppm)</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HK" sz="1200" kern="100" dirty="0">
                          <a:effectLst/>
                        </a:rPr>
                        <a:t>備註</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extLst>
                  <a:ext uri="{0D108BD9-81ED-4DB2-BD59-A6C34878D82A}">
                    <a16:rowId xmlns="" xmlns:a16="http://schemas.microsoft.com/office/drawing/2014/main" val="10000"/>
                  </a:ext>
                </a:extLst>
              </a:tr>
              <a:tr h="232551">
                <a:tc>
                  <a:txBody>
                    <a:bodyPr/>
                    <a:lstStyle/>
                    <a:p>
                      <a:pPr algn="ctr">
                        <a:spcAft>
                          <a:spcPts val="0"/>
                        </a:spcAft>
                      </a:pPr>
                      <a:r>
                        <a:rPr lang="en-US" sz="1200" kern="100" dirty="0">
                          <a:effectLst/>
                        </a:rPr>
                        <a:t>88</a:t>
                      </a:r>
                      <a:r>
                        <a:rPr lang="zh-TW" sz="1200" kern="100" dirty="0">
                          <a:effectLst/>
                        </a:rPr>
                        <a:t>年</a:t>
                      </a:r>
                      <a:r>
                        <a:rPr lang="en-US" sz="1200" kern="100" dirty="0">
                          <a:effectLst/>
                        </a:rPr>
                        <a:t>9</a:t>
                      </a:r>
                      <a:r>
                        <a:rPr lang="zh-TW" sz="1200" kern="100" dirty="0">
                          <a:effectLst/>
                        </a:rPr>
                        <a:t>月</a:t>
                      </a:r>
                      <a:endParaRPr lang="en-US" altLang="zh-TW" sz="12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spcAft>
                          <a:spcPts val="0"/>
                        </a:spcAft>
                      </a:pPr>
                      <a:r>
                        <a:rPr lang="en-US" sz="1200" kern="100" dirty="0">
                          <a:effectLst/>
                        </a:rPr>
                        <a:t>200</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200" kern="100" dirty="0">
                          <a:effectLst/>
                        </a:rPr>
                        <a:t>500 (1</a:t>
                      </a:r>
                      <a:r>
                        <a:rPr lang="zh-TW" sz="1200" kern="100" dirty="0">
                          <a:effectLst/>
                        </a:rPr>
                        <a:t>至</a:t>
                      </a:r>
                      <a:r>
                        <a:rPr lang="en-US" sz="1200" kern="100" dirty="0">
                          <a:effectLst/>
                        </a:rPr>
                        <a:t>4</a:t>
                      </a:r>
                      <a:r>
                        <a:rPr lang="zh-TW" sz="1200" kern="100" dirty="0">
                          <a:effectLst/>
                        </a:rPr>
                        <a:t>號機</a:t>
                      </a:r>
                      <a:r>
                        <a:rPr lang="en-US" sz="1200" kern="100" dirty="0">
                          <a:effectLst/>
                        </a:rPr>
                        <a:t>)</a:t>
                      </a:r>
                      <a:endParaRPr lang="zh-TW" sz="1200" kern="100" dirty="0">
                        <a:effectLst/>
                      </a:endParaRPr>
                    </a:p>
                    <a:p>
                      <a:pPr algn="ctr">
                        <a:spcAft>
                          <a:spcPts val="0"/>
                        </a:spcAft>
                      </a:pPr>
                      <a:r>
                        <a:rPr lang="en-US" sz="1200" kern="100" dirty="0">
                          <a:effectLst/>
                        </a:rPr>
                        <a:t>250 (5</a:t>
                      </a:r>
                      <a:r>
                        <a:rPr lang="zh-TW" sz="1200" kern="100" dirty="0">
                          <a:effectLst/>
                        </a:rPr>
                        <a:t>至</a:t>
                      </a:r>
                      <a:r>
                        <a:rPr lang="en-US" sz="1200" kern="100" dirty="0">
                          <a:effectLst/>
                        </a:rPr>
                        <a:t>8</a:t>
                      </a:r>
                      <a:r>
                        <a:rPr lang="zh-TW" sz="1200" kern="100" dirty="0">
                          <a:effectLst/>
                        </a:rPr>
                        <a:t>號機</a:t>
                      </a:r>
                      <a:r>
                        <a:rPr lang="en-US" sz="1200" kern="100" dirty="0">
                          <a:effectLst/>
                        </a:rPr>
                        <a:t>)</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rowSpan="2">
                  <a:txBody>
                    <a:bodyPr/>
                    <a:lstStyle/>
                    <a:p>
                      <a:pPr marL="171450" indent="-171450" algn="just">
                        <a:spcAft>
                          <a:spcPts val="0"/>
                        </a:spcAft>
                        <a:buFont typeface="Wingdings" panose="05000000000000000000" pitchFamily="2" charset="2"/>
                        <a:buChar char="Ø"/>
                      </a:pPr>
                      <a:r>
                        <a:rPr lang="zh-TW" sz="1200" kern="100" dirty="0">
                          <a:effectLst/>
                        </a:rPr>
                        <a:t>提高</a:t>
                      </a:r>
                      <a:r>
                        <a:rPr lang="en-US" sz="1200" kern="100" dirty="0">
                          <a:effectLst/>
                        </a:rPr>
                        <a:t>FGD</a:t>
                      </a:r>
                      <a:r>
                        <a:rPr lang="zh-TW" sz="1200" kern="100" dirty="0">
                          <a:effectLst/>
                        </a:rPr>
                        <a:t>石灰石噴注量</a:t>
                      </a:r>
                      <a:r>
                        <a:rPr lang="zh-TW" altLang="en-US" sz="1200" kern="100" dirty="0">
                          <a:effectLst/>
                        </a:rPr>
                        <a:t>及</a:t>
                      </a:r>
                      <a:r>
                        <a:rPr lang="zh-TW" sz="1200" kern="100" dirty="0">
                          <a:effectLst/>
                        </a:rPr>
                        <a:t>控制效率</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extLst>
                  <a:ext uri="{0D108BD9-81ED-4DB2-BD59-A6C34878D82A}">
                    <a16:rowId xmlns="" xmlns:a16="http://schemas.microsoft.com/office/drawing/2014/main" val="10002"/>
                  </a:ext>
                </a:extLst>
              </a:tr>
              <a:tr h="116275">
                <a:tc>
                  <a:txBody>
                    <a:bodyPr/>
                    <a:lstStyle/>
                    <a:p>
                      <a:pPr algn="ctr">
                        <a:spcAft>
                          <a:spcPts val="0"/>
                        </a:spcAft>
                      </a:pPr>
                      <a:r>
                        <a:rPr lang="en-US" sz="1200" kern="100" dirty="0">
                          <a:effectLst/>
                        </a:rPr>
                        <a:t>89</a:t>
                      </a:r>
                      <a:r>
                        <a:rPr lang="zh-TW" sz="1200" kern="100" dirty="0">
                          <a:effectLst/>
                        </a:rPr>
                        <a:t>年</a:t>
                      </a:r>
                      <a:r>
                        <a:rPr lang="en-US" sz="1200" kern="100" dirty="0">
                          <a:effectLst/>
                        </a:rPr>
                        <a:t>7</a:t>
                      </a:r>
                      <a:r>
                        <a:rPr lang="zh-TW" sz="1200" kern="100" dirty="0">
                          <a:effectLst/>
                        </a:rPr>
                        <a:t>月</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200" kern="100" dirty="0">
                          <a:effectLst/>
                        </a:rPr>
                        <a:t>100</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200" kern="100" dirty="0">
                          <a:effectLst/>
                        </a:rPr>
                        <a:t>-</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vMerge="1">
                  <a:txBody>
                    <a:bodyPr/>
                    <a:lstStyle/>
                    <a:p>
                      <a:endParaRPr lang="zh-TW" altLang="en-US"/>
                    </a:p>
                  </a:txBody>
                  <a:tcPr/>
                </a:tc>
                <a:extLst>
                  <a:ext uri="{0D108BD9-81ED-4DB2-BD59-A6C34878D82A}">
                    <a16:rowId xmlns="" xmlns:a16="http://schemas.microsoft.com/office/drawing/2014/main" val="10003"/>
                  </a:ext>
                </a:extLst>
              </a:tr>
              <a:tr h="175119">
                <a:tc>
                  <a:txBody>
                    <a:bodyPr/>
                    <a:lstStyle/>
                    <a:p>
                      <a:pPr algn="ctr">
                        <a:spcAft>
                          <a:spcPts val="0"/>
                        </a:spcAft>
                      </a:pPr>
                      <a:r>
                        <a:rPr lang="en-US" sz="1200" kern="100">
                          <a:effectLst/>
                        </a:rPr>
                        <a:t>90</a:t>
                      </a:r>
                      <a:r>
                        <a:rPr lang="zh-TW" sz="1200" kern="100">
                          <a:effectLst/>
                        </a:rPr>
                        <a:t>年</a:t>
                      </a:r>
                      <a:r>
                        <a:rPr lang="en-US" sz="1200" kern="100">
                          <a:effectLst/>
                        </a:rPr>
                        <a:t>7</a:t>
                      </a:r>
                      <a:r>
                        <a:rPr lang="zh-TW" sz="1200" kern="100">
                          <a:effectLst/>
                        </a:rPr>
                        <a:t>月</a:t>
                      </a:r>
                      <a:endParaRPr lang="zh-TW" sz="12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200" kern="100">
                          <a:effectLst/>
                        </a:rPr>
                        <a:t>-</a:t>
                      </a:r>
                      <a:endParaRPr lang="zh-TW" sz="12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200" kern="100">
                          <a:effectLst/>
                        </a:rPr>
                        <a:t>250</a:t>
                      </a:r>
                      <a:endParaRPr lang="zh-TW" sz="1200" kern="100">
                        <a:effectLst/>
                        <a:latin typeface="微軟正黑體" panose="020B0604030504040204" pitchFamily="34" charset="-120"/>
                        <a:ea typeface="微軟正黑體" panose="020B0604030504040204" pitchFamily="34" charset="-120"/>
                      </a:endParaRPr>
                    </a:p>
                  </a:txBody>
                  <a:tcPr marL="68580" marR="68580" marT="0" marB="0" anchor="ctr"/>
                </a:tc>
                <a:tc rowSpan="2">
                  <a:txBody>
                    <a:bodyPr/>
                    <a:lstStyle/>
                    <a:p>
                      <a:pPr marL="171450" indent="-171450" algn="just">
                        <a:spcAft>
                          <a:spcPts val="0"/>
                        </a:spcAft>
                        <a:buFont typeface="Wingdings" panose="05000000000000000000" pitchFamily="2" charset="2"/>
                        <a:buChar char="Ø"/>
                      </a:pPr>
                      <a:r>
                        <a:rPr lang="en-US" sz="1200" kern="100" dirty="0">
                          <a:effectLst/>
                        </a:rPr>
                        <a:t>1</a:t>
                      </a:r>
                      <a:r>
                        <a:rPr lang="zh-TW" sz="1200" kern="100" dirty="0">
                          <a:effectLst/>
                        </a:rPr>
                        <a:t>至</a:t>
                      </a:r>
                      <a:r>
                        <a:rPr lang="en-US" sz="1200" kern="100" dirty="0">
                          <a:effectLst/>
                        </a:rPr>
                        <a:t>4</a:t>
                      </a:r>
                      <a:r>
                        <a:rPr lang="zh-TW" sz="1200" kern="100" dirty="0">
                          <a:effectLst/>
                        </a:rPr>
                        <a:t>號機於</a:t>
                      </a:r>
                      <a:r>
                        <a:rPr lang="en-US" sz="1200" kern="100" dirty="0">
                          <a:effectLst/>
                        </a:rPr>
                        <a:t>90~92</a:t>
                      </a:r>
                      <a:r>
                        <a:rPr lang="zh-TW" sz="1200" kern="100" dirty="0">
                          <a:effectLst/>
                        </a:rPr>
                        <a:t>年分階段設置</a:t>
                      </a:r>
                      <a:r>
                        <a:rPr lang="en-US" sz="1200" kern="100" dirty="0">
                          <a:effectLst/>
                        </a:rPr>
                        <a:t>SCR</a:t>
                      </a:r>
                      <a:r>
                        <a:rPr lang="zh-TW" sz="1200" kern="100" dirty="0">
                          <a:effectLst/>
                        </a:rPr>
                        <a:t>，既</a:t>
                      </a:r>
                      <a:r>
                        <a:rPr lang="zh-TW" sz="1200" kern="100">
                          <a:effectLst/>
                        </a:rPr>
                        <a:t>存機組</a:t>
                      </a:r>
                      <a:r>
                        <a:rPr lang="zh-TW" altLang="en-US" sz="1200" kern="100">
                          <a:effectLst/>
                        </a:rPr>
                        <a:t>氮氧化物</a:t>
                      </a:r>
                      <a:r>
                        <a:rPr lang="zh-TW" sz="1200" kern="100">
                          <a:effectLst/>
                        </a:rPr>
                        <a:t>全數</a:t>
                      </a:r>
                      <a:r>
                        <a:rPr lang="zh-TW" sz="1200" kern="100" dirty="0">
                          <a:effectLst/>
                        </a:rPr>
                        <a:t>加嚴至</a:t>
                      </a:r>
                      <a:r>
                        <a:rPr lang="en-US" sz="1200" kern="100" dirty="0">
                          <a:effectLst/>
                        </a:rPr>
                        <a:t>100ppm</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extLst>
                  <a:ext uri="{0D108BD9-81ED-4DB2-BD59-A6C34878D82A}">
                    <a16:rowId xmlns="" xmlns:a16="http://schemas.microsoft.com/office/drawing/2014/main" val="10004"/>
                  </a:ext>
                </a:extLst>
              </a:tr>
              <a:tr h="173707">
                <a:tc>
                  <a:txBody>
                    <a:bodyPr/>
                    <a:lstStyle/>
                    <a:p>
                      <a:pPr algn="ctr">
                        <a:spcAft>
                          <a:spcPts val="0"/>
                        </a:spcAft>
                      </a:pPr>
                      <a:r>
                        <a:rPr lang="en-US" sz="1200" kern="100" dirty="0">
                          <a:effectLst/>
                        </a:rPr>
                        <a:t>92</a:t>
                      </a:r>
                      <a:r>
                        <a:rPr lang="zh-TW" sz="1200" kern="100" dirty="0">
                          <a:effectLst/>
                        </a:rPr>
                        <a:t>年</a:t>
                      </a:r>
                      <a:r>
                        <a:rPr lang="en-US" sz="1200" kern="100" dirty="0">
                          <a:effectLst/>
                        </a:rPr>
                        <a:t>7</a:t>
                      </a:r>
                      <a:r>
                        <a:rPr lang="zh-TW" sz="1200" kern="100" dirty="0">
                          <a:effectLst/>
                        </a:rPr>
                        <a:t>月</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200" kern="100" dirty="0">
                          <a:effectLst/>
                        </a:rPr>
                        <a:t>-</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200" kern="100" dirty="0">
                          <a:effectLst/>
                        </a:rPr>
                        <a:t>100</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vMerge="1">
                  <a:txBody>
                    <a:bodyPr/>
                    <a:lstStyle/>
                    <a:p>
                      <a:pPr marL="171450" indent="-171450" algn="l">
                        <a:spcAft>
                          <a:spcPts val="0"/>
                        </a:spcAft>
                        <a:buFont typeface="Wingdings" panose="05000000000000000000" pitchFamily="2" charset="2"/>
                        <a:buChar char="Ø"/>
                      </a:pPr>
                      <a:endParaRPr lang="zh-TW" sz="1200" kern="100" dirty="0">
                        <a:effectLst/>
                        <a:latin typeface="Calibri"/>
                        <a:ea typeface="新細明體"/>
                        <a:cs typeface="Times New Roman"/>
                      </a:endParaRPr>
                    </a:p>
                  </a:txBody>
                  <a:tcPr marL="68580" marR="68580" marT="0" marB="0" anchor="ctr"/>
                </a:tc>
                <a:extLst>
                  <a:ext uri="{0D108BD9-81ED-4DB2-BD59-A6C34878D82A}">
                    <a16:rowId xmlns="" xmlns:a16="http://schemas.microsoft.com/office/drawing/2014/main" val="10005"/>
                  </a:ext>
                </a:extLst>
              </a:tr>
            </a:tbl>
          </a:graphicData>
        </a:graphic>
      </p:graphicFrame>
      <p:sp>
        <p:nvSpPr>
          <p:cNvPr id="53" name="矩形 52">
            <a:extLst>
              <a:ext uri="{FF2B5EF4-FFF2-40B4-BE49-F238E27FC236}">
                <a16:creationId xmlns="" xmlns:a16="http://schemas.microsoft.com/office/drawing/2014/main" id="{F9F3C79E-3D97-434D-BCF5-62D25E164F01}"/>
              </a:ext>
            </a:extLst>
          </p:cNvPr>
          <p:cNvSpPr/>
          <p:nvPr/>
        </p:nvSpPr>
        <p:spPr>
          <a:xfrm>
            <a:off x="3720370" y="1187460"/>
            <a:ext cx="2749471" cy="369332"/>
          </a:xfrm>
          <a:prstGeom prst="rect">
            <a:avLst/>
          </a:prstGeom>
        </p:spPr>
        <p:txBody>
          <a:bodyPr wrap="none">
            <a:spAutoFit/>
          </a:bodyPr>
          <a:lstStyle/>
          <a:p>
            <a:r>
              <a:rPr lang="en-US" altLang="zh-TW" b="1" dirty="0">
                <a:solidFill>
                  <a:srgbClr val="006600"/>
                </a:solidFill>
                <a:latin typeface="Times New Roman" panose="02020603050405020304" pitchFamily="18" charset="0"/>
                <a:cs typeface="Times New Roman" panose="02020603050405020304" pitchFamily="18" charset="0"/>
              </a:rPr>
              <a:t>88</a:t>
            </a:r>
            <a:r>
              <a:rPr lang="zh-TW" altLang="en-US" b="1" dirty="0">
                <a:solidFill>
                  <a:srgbClr val="006600"/>
                </a:solidFill>
                <a:latin typeface="Times New Roman" panose="02020603050405020304" pitchFamily="18" charset="0"/>
                <a:cs typeface="Times New Roman" panose="02020603050405020304" pitchFamily="18" charset="0"/>
              </a:rPr>
              <a:t>年率先全國第一次加嚴</a:t>
            </a:r>
          </a:p>
        </p:txBody>
      </p:sp>
      <p:graphicFrame>
        <p:nvGraphicFramePr>
          <p:cNvPr id="55" name="表格 54">
            <a:extLst>
              <a:ext uri="{FF2B5EF4-FFF2-40B4-BE49-F238E27FC236}">
                <a16:creationId xmlns="" xmlns:a16="http://schemas.microsoft.com/office/drawing/2014/main" id="{B5DD593A-A69E-4FD5-A5F0-E6320EE6B5C3}"/>
              </a:ext>
            </a:extLst>
          </p:cNvPr>
          <p:cNvGraphicFramePr>
            <a:graphicFrameLocks noGrp="1"/>
          </p:cNvGraphicFramePr>
          <p:nvPr>
            <p:extLst>
              <p:ext uri="{D42A27DB-BD31-4B8C-83A1-F6EECF244321}">
                <p14:modId xmlns:p14="http://schemas.microsoft.com/office/powerpoint/2010/main" val="506753947"/>
              </p:ext>
            </p:extLst>
          </p:nvPr>
        </p:nvGraphicFramePr>
        <p:xfrm>
          <a:off x="3817168" y="3294276"/>
          <a:ext cx="5257800" cy="863025"/>
        </p:xfrm>
        <a:graphic>
          <a:graphicData uri="http://schemas.openxmlformats.org/drawingml/2006/table">
            <a:tbl>
              <a:tblPr firstRow="1" firstCol="1" bandRow="1">
                <a:tableStyleId>{8A107856-5554-42FB-B03E-39F5DBC370BA}</a:tableStyleId>
              </a:tblPr>
              <a:tblGrid>
                <a:gridCol w="838200">
                  <a:extLst>
                    <a:ext uri="{9D8B030D-6E8A-4147-A177-3AD203B41FA5}">
                      <a16:colId xmlns="" xmlns:a16="http://schemas.microsoft.com/office/drawing/2014/main" val="20000"/>
                    </a:ext>
                  </a:extLst>
                </a:gridCol>
                <a:gridCol w="1032762">
                  <a:extLst>
                    <a:ext uri="{9D8B030D-6E8A-4147-A177-3AD203B41FA5}">
                      <a16:colId xmlns="" xmlns:a16="http://schemas.microsoft.com/office/drawing/2014/main" val="20001"/>
                    </a:ext>
                  </a:extLst>
                </a:gridCol>
                <a:gridCol w="1100838">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265780">
                <a:tc>
                  <a:txBody>
                    <a:bodyPr/>
                    <a:lstStyle/>
                    <a:p>
                      <a:pPr algn="ctr">
                        <a:spcAft>
                          <a:spcPts val="0"/>
                        </a:spcAft>
                      </a:pPr>
                      <a:r>
                        <a:rPr lang="zh-TW" sz="1200" kern="100" dirty="0">
                          <a:effectLst/>
                          <a:latin typeface="微軟正黑體" panose="020B0604030504040204" pitchFamily="34" charset="-120"/>
                          <a:ea typeface="微軟正黑體" panose="020B0604030504040204" pitchFamily="34" charset="-120"/>
                        </a:rPr>
                        <a:t>項目</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solidFill>
                      <a:schemeClr val="accent2">
                        <a:lumMod val="40000"/>
                        <a:lumOff val="60000"/>
                      </a:schemeClr>
                    </a:solidFill>
                  </a:tcPr>
                </a:tc>
                <a:tc>
                  <a:txBody>
                    <a:bodyPr/>
                    <a:lstStyle/>
                    <a:p>
                      <a:pPr algn="ctr">
                        <a:spcAft>
                          <a:spcPts val="0"/>
                        </a:spcAft>
                      </a:pPr>
                      <a:r>
                        <a:rPr lang="en-US" sz="1200" kern="100" dirty="0" err="1">
                          <a:effectLst/>
                          <a:latin typeface="微軟正黑體" panose="020B0604030504040204" pitchFamily="34" charset="-120"/>
                          <a:ea typeface="微軟正黑體" panose="020B0604030504040204" pitchFamily="34" charset="-120"/>
                        </a:rPr>
                        <a:t>SOx</a:t>
                      </a:r>
                      <a:r>
                        <a:rPr lang="en-US" altLang="zh-TW" sz="1200" kern="100" dirty="0">
                          <a:effectLst/>
                          <a:latin typeface="微軟正黑體" panose="020B0604030504040204" pitchFamily="34" charset="-120"/>
                          <a:ea typeface="微軟正黑體" panose="020B0604030504040204" pitchFamily="34" charset="-120"/>
                        </a:rPr>
                        <a:t>(ppm)</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solidFill>
                      <a:schemeClr val="accent2">
                        <a:lumMod val="40000"/>
                        <a:lumOff val="60000"/>
                      </a:schemeClr>
                    </a:solidFill>
                  </a:tcPr>
                </a:tc>
                <a:tc>
                  <a:txBody>
                    <a:bodyPr/>
                    <a:lstStyle/>
                    <a:p>
                      <a:pPr algn="ctr">
                        <a:spcAft>
                          <a:spcPts val="0"/>
                        </a:spcAft>
                      </a:pPr>
                      <a:r>
                        <a:rPr lang="en-US" sz="1200" kern="100" dirty="0">
                          <a:effectLst/>
                          <a:latin typeface="微軟正黑體" panose="020B0604030504040204" pitchFamily="34" charset="-120"/>
                          <a:ea typeface="微軟正黑體" panose="020B0604030504040204" pitchFamily="34" charset="-120"/>
                        </a:rPr>
                        <a:t>NOx</a:t>
                      </a:r>
                      <a:r>
                        <a:rPr lang="en-US" altLang="zh-TW" sz="1200" kern="100" dirty="0">
                          <a:effectLst/>
                          <a:latin typeface="微軟正黑體" panose="020B0604030504040204" pitchFamily="34" charset="-120"/>
                          <a:ea typeface="微軟正黑體" panose="020B0604030504040204" pitchFamily="34" charset="-120"/>
                        </a:rPr>
                        <a:t>(ppm)</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solidFill>
                      <a:schemeClr val="accent2">
                        <a:lumMod val="40000"/>
                        <a:lumOff val="60000"/>
                      </a:schemeClr>
                    </a:solidFill>
                  </a:tcPr>
                </a:tc>
                <a:tc>
                  <a:txBody>
                    <a:bodyPr/>
                    <a:lstStyle/>
                    <a:p>
                      <a:pPr algn="ctr">
                        <a:spcAft>
                          <a:spcPts val="0"/>
                        </a:spcAft>
                      </a:pPr>
                      <a:r>
                        <a:rPr lang="zh-HK" sz="1200" kern="100" dirty="0">
                          <a:effectLst/>
                          <a:latin typeface="微軟正黑體" panose="020B0604030504040204" pitchFamily="34" charset="-120"/>
                          <a:ea typeface="微軟正黑體" panose="020B0604030504040204" pitchFamily="34" charset="-120"/>
                        </a:rPr>
                        <a:t>備註</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solidFill>
                      <a:schemeClr val="accent2">
                        <a:lumMod val="40000"/>
                        <a:lumOff val="60000"/>
                      </a:schemeClr>
                    </a:solidFill>
                  </a:tcPr>
                </a:tc>
                <a:extLst>
                  <a:ext uri="{0D108BD9-81ED-4DB2-BD59-A6C34878D82A}">
                    <a16:rowId xmlns="" xmlns:a16="http://schemas.microsoft.com/office/drawing/2014/main" val="10000"/>
                  </a:ext>
                </a:extLst>
              </a:tr>
              <a:tr h="338973">
                <a:tc>
                  <a:txBody>
                    <a:bodyPr/>
                    <a:lstStyle/>
                    <a:p>
                      <a:pPr algn="ctr">
                        <a:spcAft>
                          <a:spcPts val="0"/>
                        </a:spcAft>
                      </a:pPr>
                      <a:r>
                        <a:rPr lang="en-US" sz="1200" kern="100" dirty="0">
                          <a:effectLst/>
                          <a:latin typeface="微軟正黑體" panose="020B0604030504040204" pitchFamily="34" charset="-120"/>
                          <a:ea typeface="微軟正黑體" panose="020B0604030504040204" pitchFamily="34" charset="-120"/>
                        </a:rPr>
                        <a:t>102</a:t>
                      </a:r>
                      <a:r>
                        <a:rPr lang="zh-TW" sz="1200" kern="100" dirty="0">
                          <a:effectLst/>
                          <a:latin typeface="微軟正黑體" panose="020B0604030504040204" pitchFamily="34" charset="-120"/>
                          <a:ea typeface="微軟正黑體" panose="020B0604030504040204" pitchFamily="34" charset="-120"/>
                        </a:rPr>
                        <a:t>年</a:t>
                      </a:r>
                      <a:r>
                        <a:rPr lang="en-US" sz="1200" kern="100" dirty="0">
                          <a:effectLst/>
                          <a:latin typeface="微軟正黑體" panose="020B0604030504040204" pitchFamily="34" charset="-120"/>
                          <a:ea typeface="微軟正黑體" panose="020B0604030504040204" pitchFamily="34" charset="-120"/>
                        </a:rPr>
                        <a:t>7</a:t>
                      </a:r>
                      <a:r>
                        <a:rPr lang="zh-TW" sz="1200" kern="100" dirty="0">
                          <a:effectLst/>
                          <a:latin typeface="微軟正黑體" panose="020B0604030504040204" pitchFamily="34" charset="-120"/>
                          <a:ea typeface="微軟正黑體" panose="020B0604030504040204" pitchFamily="34" charset="-120"/>
                        </a:rPr>
                        <a:t>月</a:t>
                      </a:r>
                      <a:endParaRPr lang="en-US" altLang="zh-TW" sz="12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spcAft>
                          <a:spcPts val="0"/>
                        </a:spcAft>
                      </a:pPr>
                      <a:r>
                        <a:rPr lang="en-US" sz="1200" kern="100" dirty="0">
                          <a:effectLst/>
                          <a:latin typeface="微軟正黑體" panose="020B0604030504040204" pitchFamily="34" charset="-120"/>
                          <a:ea typeface="微軟正黑體" panose="020B0604030504040204" pitchFamily="34" charset="-120"/>
                        </a:rPr>
                        <a:t>-</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200" kern="100">
                          <a:effectLst/>
                          <a:latin typeface="微軟正黑體" panose="020B0604030504040204" pitchFamily="34" charset="-120"/>
                          <a:ea typeface="微軟正黑體" panose="020B0604030504040204" pitchFamily="34" charset="-120"/>
                        </a:rPr>
                        <a:t>85</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rowSpan="2">
                  <a:txBody>
                    <a:bodyPr/>
                    <a:lstStyle/>
                    <a:p>
                      <a:pPr marL="171450" indent="-171450" algn="l">
                        <a:spcAft>
                          <a:spcPts val="0"/>
                        </a:spcAft>
                        <a:buFont typeface="Wingdings" panose="05000000000000000000" pitchFamily="2" charset="2"/>
                        <a:buChar char="Ø"/>
                      </a:pPr>
                      <a:r>
                        <a:rPr lang="zh-TW" sz="1200" kern="100" dirty="0">
                          <a:effectLst/>
                          <a:latin typeface="微軟正黑體" panose="020B0604030504040204" pitchFamily="34" charset="-120"/>
                          <a:ea typeface="微軟正黑體" panose="020B0604030504040204" pitchFamily="34" charset="-120"/>
                        </a:rPr>
                        <a:t>更新</a:t>
                      </a:r>
                      <a:r>
                        <a:rPr lang="en-US" altLang="zh-TW" sz="1200" kern="100" dirty="0">
                          <a:effectLst/>
                          <a:latin typeface="微軟正黑體" panose="020B0604030504040204" pitchFamily="34" charset="-120"/>
                          <a:ea typeface="微軟正黑體" panose="020B0604030504040204" pitchFamily="34" charset="-120"/>
                        </a:rPr>
                        <a:t>SCR</a:t>
                      </a:r>
                      <a:r>
                        <a:rPr lang="zh-TW" sz="1200" kern="100" dirty="0">
                          <a:effectLst/>
                          <a:latin typeface="微軟正黑體" panose="020B0604030504040204" pitchFamily="34" charset="-120"/>
                          <a:ea typeface="微軟正黑體" panose="020B0604030504040204" pitchFamily="34" charset="-120"/>
                        </a:rPr>
                        <a:t>系統觸媒，提昇防制效率</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extLst>
                  <a:ext uri="{0D108BD9-81ED-4DB2-BD59-A6C34878D82A}">
                    <a16:rowId xmlns="" xmlns:a16="http://schemas.microsoft.com/office/drawing/2014/main" val="10001"/>
                  </a:ext>
                </a:extLst>
              </a:tr>
              <a:tr h="258272">
                <a:tc>
                  <a:txBody>
                    <a:bodyPr/>
                    <a:lstStyle/>
                    <a:p>
                      <a:pPr algn="ctr">
                        <a:spcAft>
                          <a:spcPts val="0"/>
                        </a:spcAft>
                      </a:pPr>
                      <a:r>
                        <a:rPr lang="en-US" sz="1200" kern="100" dirty="0">
                          <a:effectLst/>
                          <a:latin typeface="微軟正黑體" panose="020B0604030504040204" pitchFamily="34" charset="-120"/>
                          <a:ea typeface="微軟正黑體" panose="020B0604030504040204" pitchFamily="34" charset="-120"/>
                        </a:rPr>
                        <a:t>110</a:t>
                      </a:r>
                      <a:r>
                        <a:rPr lang="zh-TW" sz="1200" kern="100" dirty="0">
                          <a:effectLst/>
                          <a:latin typeface="微軟正黑體" panose="020B0604030504040204" pitchFamily="34" charset="-120"/>
                          <a:ea typeface="微軟正黑體" panose="020B0604030504040204" pitchFamily="34" charset="-120"/>
                        </a:rPr>
                        <a:t>年</a:t>
                      </a:r>
                      <a:r>
                        <a:rPr lang="en-US" sz="1200" kern="100" dirty="0">
                          <a:effectLst/>
                          <a:latin typeface="微軟正黑體" panose="020B0604030504040204" pitchFamily="34" charset="-120"/>
                          <a:ea typeface="微軟正黑體" panose="020B0604030504040204" pitchFamily="34" charset="-120"/>
                        </a:rPr>
                        <a:t>7</a:t>
                      </a:r>
                      <a:r>
                        <a:rPr lang="zh-TW" sz="1200" kern="100" dirty="0">
                          <a:effectLst/>
                          <a:latin typeface="微軟正黑體" panose="020B0604030504040204" pitchFamily="34" charset="-120"/>
                          <a:ea typeface="微軟正黑體" panose="020B0604030504040204" pitchFamily="34" charset="-120"/>
                        </a:rPr>
                        <a:t>月</a:t>
                      </a:r>
                      <a:endParaRPr lang="en-US" altLang="zh-TW" sz="12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spcAft>
                          <a:spcPts val="0"/>
                        </a:spcAft>
                      </a:pPr>
                      <a:r>
                        <a:rPr lang="en-US" sz="1200" kern="100">
                          <a:effectLst/>
                          <a:latin typeface="微軟正黑體" panose="020B0604030504040204" pitchFamily="34" charset="-120"/>
                          <a:ea typeface="微軟正黑體" panose="020B0604030504040204" pitchFamily="34" charset="-120"/>
                        </a:rPr>
                        <a:t>-</a:t>
                      </a:r>
                      <a:endParaRPr lang="zh-TW" sz="12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200" kern="100" dirty="0">
                          <a:effectLst/>
                          <a:latin typeface="微軟正黑體" panose="020B0604030504040204" pitchFamily="34" charset="-120"/>
                          <a:ea typeface="微軟正黑體" panose="020B0604030504040204" pitchFamily="34" charset="-120"/>
                        </a:rPr>
                        <a:t>70</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vMerge="1">
                  <a:txBody>
                    <a:bodyPr/>
                    <a:lstStyle/>
                    <a:p>
                      <a:endParaRPr lang="zh-TW" altLang="en-US"/>
                    </a:p>
                  </a:txBody>
                  <a:tcPr/>
                </a:tc>
                <a:extLst>
                  <a:ext uri="{0D108BD9-81ED-4DB2-BD59-A6C34878D82A}">
                    <a16:rowId xmlns="" xmlns:a16="http://schemas.microsoft.com/office/drawing/2014/main" val="10002"/>
                  </a:ext>
                </a:extLst>
              </a:tr>
            </a:tbl>
          </a:graphicData>
        </a:graphic>
      </p:graphicFrame>
      <p:sp>
        <p:nvSpPr>
          <p:cNvPr id="56" name="矩形 55">
            <a:extLst>
              <a:ext uri="{FF2B5EF4-FFF2-40B4-BE49-F238E27FC236}">
                <a16:creationId xmlns="" xmlns:a16="http://schemas.microsoft.com/office/drawing/2014/main" id="{3285AD64-1780-41D7-BFD3-AB264C0820E1}"/>
              </a:ext>
            </a:extLst>
          </p:cNvPr>
          <p:cNvSpPr/>
          <p:nvPr/>
        </p:nvSpPr>
        <p:spPr>
          <a:xfrm>
            <a:off x="3740968" y="2924944"/>
            <a:ext cx="4572000" cy="369332"/>
          </a:xfrm>
          <a:prstGeom prst="rect">
            <a:avLst/>
          </a:prstGeom>
        </p:spPr>
        <p:txBody>
          <a:bodyPr wrap="square">
            <a:spAutoFit/>
          </a:bodyPr>
          <a:lstStyle/>
          <a:p>
            <a:r>
              <a:rPr lang="en-US" altLang="zh-TW" b="1" dirty="0">
                <a:solidFill>
                  <a:srgbClr val="006600"/>
                </a:solidFill>
                <a:latin typeface="Times New Roman" panose="02020603050405020304" pitchFamily="18" charset="0"/>
                <a:cs typeface="Times New Roman" panose="02020603050405020304" pitchFamily="18" charset="0"/>
              </a:rPr>
              <a:t>101</a:t>
            </a:r>
            <a:r>
              <a:rPr lang="zh-TW" altLang="en-US" b="1" dirty="0">
                <a:solidFill>
                  <a:srgbClr val="006600"/>
                </a:solidFill>
                <a:latin typeface="Times New Roman" panose="02020603050405020304" pitchFamily="18" charset="0"/>
                <a:cs typeface="Times New Roman" panose="02020603050405020304" pitchFamily="18" charset="0"/>
              </a:rPr>
              <a:t>年第二次加嚴</a:t>
            </a:r>
            <a:r>
              <a:rPr lang="en-US" altLang="zh-TW" b="1" dirty="0">
                <a:solidFill>
                  <a:srgbClr val="006600"/>
                </a:solidFill>
                <a:latin typeface="Times New Roman" panose="02020603050405020304" pitchFamily="18" charset="0"/>
                <a:cs typeface="Times New Roman" panose="02020603050405020304" pitchFamily="18" charset="0"/>
              </a:rPr>
              <a:t>(</a:t>
            </a:r>
            <a:r>
              <a:rPr lang="zh-TW" altLang="en-US" b="1" dirty="0">
                <a:solidFill>
                  <a:srgbClr val="006600"/>
                </a:solidFill>
                <a:latin typeface="Times New Roman" panose="02020603050405020304" pitchFamily="18" charset="0"/>
                <a:cs typeface="Times New Roman" panose="02020603050405020304" pitchFamily="18" charset="0"/>
              </a:rPr>
              <a:t>既存汽力機組</a:t>
            </a:r>
            <a:r>
              <a:rPr lang="en-US" altLang="zh-TW" b="1" dirty="0">
                <a:solidFill>
                  <a:srgbClr val="006600"/>
                </a:solidFill>
                <a:latin typeface="Times New Roman" panose="02020603050405020304" pitchFamily="18" charset="0"/>
                <a:cs typeface="Times New Roman" panose="02020603050405020304" pitchFamily="18" charset="0"/>
              </a:rPr>
              <a:t>NOx</a:t>
            </a:r>
            <a:r>
              <a:rPr lang="zh-TW" altLang="en-US" b="1" dirty="0">
                <a:solidFill>
                  <a:srgbClr val="006600"/>
                </a:solidFill>
                <a:latin typeface="Times New Roman" panose="02020603050405020304" pitchFamily="18" charset="0"/>
                <a:cs typeface="Times New Roman" panose="02020603050405020304" pitchFamily="18" charset="0"/>
              </a:rPr>
              <a:t>加嚴</a:t>
            </a:r>
            <a:r>
              <a:rPr lang="en-US" altLang="zh-TW" b="1" u="sng" dirty="0">
                <a:solidFill>
                  <a:srgbClr val="006600"/>
                </a:solidFill>
                <a:latin typeface="Times New Roman" panose="02020603050405020304" pitchFamily="18" charset="0"/>
                <a:cs typeface="Times New Roman" panose="02020603050405020304" pitchFamily="18" charset="0"/>
              </a:rPr>
              <a:t>)</a:t>
            </a:r>
            <a:endParaRPr lang="zh-TW" altLang="en-US" b="1" u="sng" dirty="0">
              <a:solidFill>
                <a:srgbClr val="006600"/>
              </a:solidFill>
              <a:latin typeface="Times New Roman" panose="02020603050405020304" pitchFamily="18" charset="0"/>
              <a:cs typeface="Times New Roman" panose="02020603050405020304" pitchFamily="18" charset="0"/>
            </a:endParaRPr>
          </a:p>
        </p:txBody>
      </p:sp>
      <p:sp>
        <p:nvSpPr>
          <p:cNvPr id="58" name="矩形 57">
            <a:extLst>
              <a:ext uri="{FF2B5EF4-FFF2-40B4-BE49-F238E27FC236}">
                <a16:creationId xmlns="" xmlns:a16="http://schemas.microsoft.com/office/drawing/2014/main" id="{2808A3BD-A7B8-4BAB-AEEA-4F5CA5F120CB}"/>
              </a:ext>
            </a:extLst>
          </p:cNvPr>
          <p:cNvSpPr/>
          <p:nvPr/>
        </p:nvSpPr>
        <p:spPr>
          <a:xfrm>
            <a:off x="6300192" y="4127308"/>
            <a:ext cx="3223344" cy="230832"/>
          </a:xfrm>
          <a:prstGeom prst="rect">
            <a:avLst/>
          </a:prstGeom>
        </p:spPr>
        <p:txBody>
          <a:bodyPr wrap="square">
            <a:spAutoFit/>
          </a:bodyPr>
          <a:lstStyle/>
          <a:p>
            <a:r>
              <a:rPr lang="zh-TW" altLang="zh-TW" sz="900" dirty="0">
                <a:latin typeface="Times New Roman" panose="02020603050405020304" pitchFamily="18" charset="0"/>
                <a:cs typeface="Times New Roman" panose="02020603050405020304" pitchFamily="18" charset="0"/>
              </a:rPr>
              <a:t>註：</a:t>
            </a:r>
            <a:r>
              <a:rPr lang="en-US" altLang="zh-TW" sz="900" dirty="0">
                <a:latin typeface="Times New Roman" panose="02020603050405020304" pitchFamily="18" charset="0"/>
                <a:cs typeface="Times New Roman" panose="02020603050405020304" pitchFamily="18" charset="0"/>
              </a:rPr>
              <a:t>9</a:t>
            </a:r>
            <a:r>
              <a:rPr lang="zh-TW" altLang="zh-TW" sz="900" dirty="0">
                <a:latin typeface="Times New Roman" panose="02020603050405020304" pitchFamily="18" charset="0"/>
                <a:cs typeface="Times New Roman" panose="02020603050405020304" pitchFamily="18" charset="0"/>
              </a:rPr>
              <a:t>號機及</a:t>
            </a:r>
            <a:r>
              <a:rPr lang="en-US" altLang="zh-TW" sz="900" dirty="0">
                <a:latin typeface="Times New Roman" panose="02020603050405020304" pitchFamily="18" charset="0"/>
                <a:cs typeface="Times New Roman" panose="02020603050405020304" pitchFamily="18" charset="0"/>
              </a:rPr>
              <a:t>10</a:t>
            </a:r>
            <a:r>
              <a:rPr lang="zh-TW" altLang="zh-TW" sz="900" dirty="0">
                <a:latin typeface="Times New Roman" panose="02020603050405020304" pitchFamily="18" charset="0"/>
                <a:cs typeface="Times New Roman" panose="02020603050405020304" pitchFamily="18" charset="0"/>
              </a:rPr>
              <a:t>號機</a:t>
            </a:r>
            <a:r>
              <a:rPr lang="en-US" altLang="zh-TW" sz="900" dirty="0" err="1">
                <a:latin typeface="Times New Roman" panose="02020603050405020304" pitchFamily="18" charset="0"/>
                <a:cs typeface="Times New Roman" panose="02020603050405020304" pitchFamily="18" charset="0"/>
              </a:rPr>
              <a:t>SOx</a:t>
            </a:r>
            <a:r>
              <a:rPr lang="zh-TW" altLang="en-US" sz="900" dirty="0">
                <a:latin typeface="Times New Roman" panose="02020603050405020304" pitchFamily="18" charset="0"/>
                <a:cs typeface="Times New Roman" panose="02020603050405020304" pitchFamily="18" charset="0"/>
              </a:rPr>
              <a:t>、</a:t>
            </a:r>
            <a:r>
              <a:rPr lang="en-US" altLang="zh-TW" sz="900" dirty="0">
                <a:latin typeface="Times New Roman" panose="02020603050405020304" pitchFamily="18" charset="0"/>
                <a:cs typeface="Times New Roman" panose="02020603050405020304" pitchFamily="18" charset="0"/>
              </a:rPr>
              <a:t>NOx</a:t>
            </a:r>
            <a:r>
              <a:rPr lang="zh-TW" altLang="zh-TW" sz="900" dirty="0">
                <a:latin typeface="Times New Roman" panose="02020603050405020304" pitchFamily="18" charset="0"/>
                <a:cs typeface="Times New Roman" panose="02020603050405020304" pitchFamily="18" charset="0"/>
              </a:rPr>
              <a:t>排放標準適用</a:t>
            </a:r>
            <a:r>
              <a:rPr lang="en-US" altLang="zh-TW" sz="900" dirty="0">
                <a:latin typeface="Times New Roman" panose="02020603050405020304" pitchFamily="18" charset="0"/>
                <a:cs typeface="Times New Roman" panose="02020603050405020304" pitchFamily="18" charset="0"/>
              </a:rPr>
              <a:t>50ppm</a:t>
            </a:r>
            <a:endParaRPr lang="zh-TW" altLang="zh-TW" sz="900" dirty="0">
              <a:latin typeface="Times New Roman" panose="02020603050405020304" pitchFamily="18" charset="0"/>
              <a:cs typeface="Times New Roman" panose="02020603050405020304" pitchFamily="18" charset="0"/>
            </a:endParaRPr>
          </a:p>
        </p:txBody>
      </p:sp>
      <p:sp>
        <p:nvSpPr>
          <p:cNvPr id="61" name="矩形 60">
            <a:extLst>
              <a:ext uri="{FF2B5EF4-FFF2-40B4-BE49-F238E27FC236}">
                <a16:creationId xmlns="" xmlns:a16="http://schemas.microsoft.com/office/drawing/2014/main" id="{3285AD64-1780-41D7-BFD3-AB264C0820E1}"/>
              </a:ext>
            </a:extLst>
          </p:cNvPr>
          <p:cNvSpPr/>
          <p:nvPr/>
        </p:nvSpPr>
        <p:spPr>
          <a:xfrm>
            <a:off x="3779912" y="4355812"/>
            <a:ext cx="4572000" cy="369332"/>
          </a:xfrm>
          <a:prstGeom prst="rect">
            <a:avLst/>
          </a:prstGeom>
        </p:spPr>
        <p:txBody>
          <a:bodyPr wrap="square">
            <a:spAutoFit/>
          </a:bodyPr>
          <a:lstStyle/>
          <a:p>
            <a:r>
              <a:rPr lang="en-US" altLang="zh-TW" b="1" dirty="0">
                <a:solidFill>
                  <a:srgbClr val="006600"/>
                </a:solidFill>
                <a:latin typeface="Times New Roman" panose="02020603050405020304" pitchFamily="18" charset="0"/>
                <a:cs typeface="Times New Roman" panose="02020603050405020304" pitchFamily="18" charset="0"/>
              </a:rPr>
              <a:t>110</a:t>
            </a:r>
            <a:r>
              <a:rPr lang="zh-TW" altLang="en-US" b="1" dirty="0">
                <a:solidFill>
                  <a:srgbClr val="006600"/>
                </a:solidFill>
                <a:latin typeface="Times New Roman" panose="02020603050405020304" pitchFamily="18" charset="0"/>
                <a:cs typeface="Times New Roman" panose="02020603050405020304" pitchFamily="18" charset="0"/>
              </a:rPr>
              <a:t>年第三次加嚴</a:t>
            </a:r>
            <a:endParaRPr lang="zh-TW" altLang="en-US" b="1" u="sng" dirty="0">
              <a:solidFill>
                <a:srgbClr val="006600"/>
              </a:solidFill>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79567028"/>
              </p:ext>
            </p:extLst>
          </p:nvPr>
        </p:nvGraphicFramePr>
        <p:xfrm>
          <a:off x="3779913" y="4711804"/>
          <a:ext cx="5256582" cy="1743680"/>
        </p:xfrm>
        <a:graphic>
          <a:graphicData uri="http://schemas.openxmlformats.org/drawingml/2006/table">
            <a:tbl>
              <a:tblPr firstRow="1" firstCol="1" bandRow="1">
                <a:tableStyleId>{5C22544A-7EE6-4342-B048-85BDC9FD1C3A}</a:tableStyleId>
              </a:tblPr>
              <a:tblGrid>
                <a:gridCol w="921908">
                  <a:extLst>
                    <a:ext uri="{9D8B030D-6E8A-4147-A177-3AD203B41FA5}">
                      <a16:colId xmlns="" xmlns:a16="http://schemas.microsoft.com/office/drawing/2014/main" val="20000"/>
                    </a:ext>
                  </a:extLst>
                </a:gridCol>
                <a:gridCol w="1366515">
                  <a:extLst>
                    <a:ext uri="{9D8B030D-6E8A-4147-A177-3AD203B41FA5}">
                      <a16:colId xmlns="" xmlns:a16="http://schemas.microsoft.com/office/drawing/2014/main" val="20001"/>
                    </a:ext>
                  </a:extLst>
                </a:gridCol>
                <a:gridCol w="1021911">
                  <a:extLst>
                    <a:ext uri="{9D8B030D-6E8A-4147-A177-3AD203B41FA5}">
                      <a16:colId xmlns="" xmlns:a16="http://schemas.microsoft.com/office/drawing/2014/main" val="20002"/>
                    </a:ext>
                  </a:extLst>
                </a:gridCol>
                <a:gridCol w="973124">
                  <a:extLst>
                    <a:ext uri="{9D8B030D-6E8A-4147-A177-3AD203B41FA5}">
                      <a16:colId xmlns="" xmlns:a16="http://schemas.microsoft.com/office/drawing/2014/main" val="20003"/>
                    </a:ext>
                  </a:extLst>
                </a:gridCol>
                <a:gridCol w="973124">
                  <a:extLst>
                    <a:ext uri="{9D8B030D-6E8A-4147-A177-3AD203B41FA5}">
                      <a16:colId xmlns="" xmlns:a16="http://schemas.microsoft.com/office/drawing/2014/main" val="20004"/>
                    </a:ext>
                  </a:extLst>
                </a:gridCol>
              </a:tblGrid>
              <a:tr h="538149">
                <a:tc>
                  <a:txBody>
                    <a:bodyPr/>
                    <a:lstStyle/>
                    <a:p>
                      <a:pPr algn="ctr">
                        <a:spcAft>
                          <a:spcPts val="0"/>
                        </a:spcAft>
                      </a:pPr>
                      <a:r>
                        <a:rPr lang="zh-TW" altLang="en-US" sz="1200" kern="100" dirty="0">
                          <a:effectLst/>
                          <a:latin typeface="Times New Roman" panose="02020603050405020304" pitchFamily="18" charset="0"/>
                          <a:ea typeface="+mn-ea"/>
                          <a:cs typeface="Times New Roman" panose="02020603050405020304" pitchFamily="18" charset="0"/>
                        </a:rPr>
                        <a:t>項目</a:t>
                      </a:r>
                      <a:endParaRPr lang="zh-TW" sz="1200" kern="100" dirty="0">
                        <a:effectLst/>
                        <a:latin typeface="Times New Roman" panose="02020603050405020304" pitchFamily="18" charset="0"/>
                        <a:ea typeface="+mn-ea"/>
                        <a:cs typeface="Times New Roman" panose="02020603050405020304" pitchFamily="18" charset="0"/>
                      </a:endParaRPr>
                    </a:p>
                  </a:txBody>
                  <a:tcPr marL="17780" marR="17780" marT="0" marB="0" anchor="ctr"/>
                </a:tc>
                <a:tc>
                  <a:txBody>
                    <a:bodyPr/>
                    <a:lstStyle/>
                    <a:p>
                      <a:pPr algn="ctr">
                        <a:spcAft>
                          <a:spcPts val="0"/>
                        </a:spcAft>
                      </a:pPr>
                      <a:r>
                        <a:rPr lang="en-US" sz="1200" kern="0" dirty="0">
                          <a:effectLst/>
                          <a:latin typeface="Times New Roman" panose="02020603050405020304" pitchFamily="18" charset="0"/>
                          <a:ea typeface="+mn-ea"/>
                          <a:cs typeface="Times New Roman" panose="02020603050405020304" pitchFamily="18" charset="0"/>
                        </a:rPr>
                        <a:t>TSP</a:t>
                      </a:r>
                    </a:p>
                    <a:p>
                      <a:pPr algn="ctr">
                        <a:spcAft>
                          <a:spcPts val="0"/>
                        </a:spcAft>
                      </a:pPr>
                      <a:r>
                        <a:rPr lang="en-US" sz="1200" kern="0" dirty="0">
                          <a:effectLst/>
                          <a:latin typeface="Times New Roman" panose="02020603050405020304" pitchFamily="18" charset="0"/>
                          <a:ea typeface="+mn-ea"/>
                          <a:cs typeface="Times New Roman" panose="02020603050405020304" pitchFamily="18" charset="0"/>
                        </a:rPr>
                        <a:t>(mg/Nm3)</a:t>
                      </a:r>
                      <a:endParaRPr lang="zh-TW" sz="1200" kern="100" dirty="0">
                        <a:effectLst/>
                        <a:latin typeface="Times New Roman" panose="02020603050405020304" pitchFamily="18" charset="0"/>
                        <a:ea typeface="+mn-ea"/>
                        <a:cs typeface="Times New Roman" panose="02020603050405020304" pitchFamily="18" charset="0"/>
                      </a:endParaRPr>
                    </a:p>
                  </a:txBody>
                  <a:tcPr marL="17780" marR="17780" marT="0" marB="0" anchor="ctr"/>
                </a:tc>
                <a:tc>
                  <a:txBody>
                    <a:bodyPr/>
                    <a:lstStyle/>
                    <a:p>
                      <a:pPr algn="ctr">
                        <a:spcAft>
                          <a:spcPts val="0"/>
                        </a:spcAft>
                      </a:pPr>
                      <a:r>
                        <a:rPr lang="en-US" altLang="zh-TW" sz="1200" kern="0" dirty="0">
                          <a:effectLst/>
                          <a:latin typeface="Times New Roman" panose="02020603050405020304" pitchFamily="18" charset="0"/>
                          <a:ea typeface="+mn-ea"/>
                          <a:cs typeface="Times New Roman" panose="02020603050405020304" pitchFamily="18" charset="0"/>
                        </a:rPr>
                        <a:t>SO</a:t>
                      </a:r>
                      <a:r>
                        <a:rPr lang="en-US" altLang="zh-TW" sz="1200" kern="0" baseline="-25000" dirty="0">
                          <a:effectLst/>
                          <a:latin typeface="Times New Roman" panose="02020603050405020304" pitchFamily="18" charset="0"/>
                          <a:ea typeface="+mn-ea"/>
                          <a:cs typeface="Times New Roman" panose="02020603050405020304" pitchFamily="18" charset="0"/>
                        </a:rPr>
                        <a:t>X</a:t>
                      </a:r>
                    </a:p>
                    <a:p>
                      <a:pPr algn="ctr">
                        <a:spcAft>
                          <a:spcPts val="0"/>
                        </a:spcAft>
                      </a:pPr>
                      <a:r>
                        <a:rPr lang="en-US" sz="1200" kern="0" dirty="0">
                          <a:effectLst/>
                          <a:latin typeface="Times New Roman" panose="02020603050405020304" pitchFamily="18" charset="0"/>
                          <a:ea typeface="+mn-ea"/>
                          <a:cs typeface="Times New Roman" panose="02020603050405020304" pitchFamily="18" charset="0"/>
                        </a:rPr>
                        <a:t>(ppm)</a:t>
                      </a:r>
                      <a:endParaRPr lang="zh-TW" sz="1200" kern="100" dirty="0">
                        <a:effectLst/>
                        <a:latin typeface="Times New Roman" panose="02020603050405020304" pitchFamily="18" charset="0"/>
                        <a:ea typeface="+mn-ea"/>
                        <a:cs typeface="Times New Roman" panose="02020603050405020304" pitchFamily="18" charset="0"/>
                      </a:endParaRPr>
                    </a:p>
                  </a:txBody>
                  <a:tcPr marL="17780" marR="17780" marT="0" marB="0" anchor="ctr"/>
                </a:tc>
                <a:tc>
                  <a:txBody>
                    <a:bodyPr/>
                    <a:lstStyle/>
                    <a:p>
                      <a:pPr algn="ctr">
                        <a:spcAft>
                          <a:spcPts val="0"/>
                        </a:spcAft>
                      </a:pPr>
                      <a:r>
                        <a:rPr lang="en-US" altLang="zh-TW" sz="1200" kern="0" dirty="0">
                          <a:effectLst/>
                          <a:latin typeface="Times New Roman" panose="02020603050405020304" pitchFamily="18" charset="0"/>
                          <a:ea typeface="+mn-ea"/>
                          <a:cs typeface="Times New Roman" panose="02020603050405020304" pitchFamily="18" charset="0"/>
                        </a:rPr>
                        <a:t>NO</a:t>
                      </a:r>
                      <a:r>
                        <a:rPr lang="en-US" altLang="zh-TW" sz="1200" kern="0" baseline="-25000" dirty="0">
                          <a:effectLst/>
                          <a:latin typeface="Times New Roman" panose="02020603050405020304" pitchFamily="18" charset="0"/>
                          <a:ea typeface="+mn-ea"/>
                          <a:cs typeface="Times New Roman" panose="02020603050405020304" pitchFamily="18" charset="0"/>
                        </a:rPr>
                        <a:t>X</a:t>
                      </a:r>
                    </a:p>
                    <a:p>
                      <a:pPr algn="ctr">
                        <a:spcAft>
                          <a:spcPts val="0"/>
                        </a:spcAft>
                      </a:pPr>
                      <a:r>
                        <a:rPr lang="en-US" sz="1200" kern="0" dirty="0">
                          <a:effectLst/>
                          <a:latin typeface="Times New Roman" panose="02020603050405020304" pitchFamily="18" charset="0"/>
                          <a:ea typeface="+mn-ea"/>
                          <a:cs typeface="Times New Roman" panose="02020603050405020304" pitchFamily="18" charset="0"/>
                        </a:rPr>
                        <a:t>(ppm)</a:t>
                      </a:r>
                      <a:endParaRPr lang="zh-TW" sz="1200" kern="100" dirty="0">
                        <a:effectLst/>
                        <a:latin typeface="Times New Roman" panose="02020603050405020304" pitchFamily="18" charset="0"/>
                        <a:ea typeface="+mn-ea"/>
                        <a:cs typeface="Times New Roman" panose="02020603050405020304" pitchFamily="18" charset="0"/>
                      </a:endParaRPr>
                    </a:p>
                  </a:txBody>
                  <a:tcPr marL="17780" marR="17780" marT="0" marB="0" anchor="ctr"/>
                </a:tc>
                <a:tc>
                  <a:txBody>
                    <a:bodyPr/>
                    <a:lstStyle/>
                    <a:p>
                      <a:pPr algn="ctr">
                        <a:spcAft>
                          <a:spcPts val="0"/>
                        </a:spcAft>
                      </a:pPr>
                      <a:r>
                        <a:rPr lang="en-US" altLang="zh-TW" sz="1200" kern="100" dirty="0" err="1">
                          <a:effectLst/>
                          <a:latin typeface="Times New Roman" panose="02020603050405020304" pitchFamily="18" charset="0"/>
                          <a:ea typeface="+mn-ea"/>
                          <a:cs typeface="Times New Roman" panose="02020603050405020304" pitchFamily="18" charset="0"/>
                        </a:rPr>
                        <a:t>HCl</a:t>
                      </a:r>
                      <a:endParaRPr lang="en-US" altLang="zh-TW" sz="1200" kern="100" dirty="0">
                        <a:effectLst/>
                        <a:latin typeface="Times New Roman" panose="02020603050405020304" pitchFamily="18" charset="0"/>
                        <a:ea typeface="+mn-ea"/>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kern="0" dirty="0">
                          <a:effectLst/>
                          <a:latin typeface="Times New Roman" panose="02020603050405020304" pitchFamily="18" charset="0"/>
                          <a:ea typeface="+mn-ea"/>
                          <a:cs typeface="Times New Roman" panose="02020603050405020304" pitchFamily="18" charset="0"/>
                        </a:rPr>
                        <a:t>(ppm)</a:t>
                      </a:r>
                      <a:endParaRPr lang="zh-TW" altLang="zh-TW" sz="1200" kern="100" dirty="0">
                        <a:effectLst/>
                        <a:latin typeface="Times New Roman" panose="02020603050405020304" pitchFamily="18" charset="0"/>
                        <a:ea typeface="+mn-ea"/>
                        <a:cs typeface="Times New Roman" panose="02020603050405020304" pitchFamily="18" charset="0"/>
                      </a:endParaRPr>
                    </a:p>
                  </a:txBody>
                  <a:tcPr marL="17780" marR="17780" marT="0" marB="0" anchor="ctr"/>
                </a:tc>
                <a:extLst>
                  <a:ext uri="{0D108BD9-81ED-4DB2-BD59-A6C34878D82A}">
                    <a16:rowId xmlns="" xmlns:a16="http://schemas.microsoft.com/office/drawing/2014/main" val="10000"/>
                  </a:ext>
                </a:extLst>
              </a:tr>
              <a:tr h="269075">
                <a:tc rowSpan="2">
                  <a:txBody>
                    <a:bodyPr/>
                    <a:lstStyle/>
                    <a:p>
                      <a:pPr algn="ctr">
                        <a:spcAft>
                          <a:spcPts val="0"/>
                        </a:spcAft>
                      </a:pPr>
                      <a:r>
                        <a:rPr lang="zh-TW" altLang="en-US" sz="1200" kern="100" dirty="0">
                          <a:effectLst/>
                          <a:latin typeface="Times New Roman" panose="02020603050405020304" pitchFamily="18" charset="0"/>
                          <a:ea typeface="+mn-ea"/>
                          <a:cs typeface="Times New Roman" panose="02020603050405020304" pitchFamily="18" charset="0"/>
                        </a:rPr>
                        <a:t>汽力機組</a:t>
                      </a:r>
                      <a:endParaRPr lang="zh-TW" sz="1200" kern="100" dirty="0">
                        <a:effectLst/>
                        <a:latin typeface="Times New Roman" panose="02020603050405020304" pitchFamily="18" charset="0"/>
                        <a:ea typeface="+mn-ea"/>
                        <a:cs typeface="Times New Roman" panose="02020603050405020304" pitchFamily="18" charset="0"/>
                      </a:endParaRPr>
                    </a:p>
                  </a:txBody>
                  <a:tcPr marL="17780" marR="17780" marT="0" marB="0" anchor="ctr"/>
                </a:tc>
                <a:tc rowSpan="2">
                  <a:txBody>
                    <a:bodyPr/>
                    <a:lstStyle/>
                    <a:p>
                      <a:pPr algn="ctr">
                        <a:spcAft>
                          <a:spcPts val="0"/>
                        </a:spcAft>
                      </a:pPr>
                      <a:r>
                        <a:rPr lang="en-US" sz="1200" kern="0" dirty="0">
                          <a:effectLst/>
                          <a:latin typeface="Times New Roman" panose="02020603050405020304" pitchFamily="18" charset="0"/>
                          <a:ea typeface="+mn-ea"/>
                          <a:cs typeface="Times New Roman" panose="02020603050405020304" pitchFamily="18" charset="0"/>
                        </a:rPr>
                        <a:t>15</a:t>
                      </a:r>
                      <a:endParaRPr lang="zh-TW" sz="1200" kern="100" dirty="0">
                        <a:effectLst/>
                        <a:latin typeface="Times New Roman" panose="02020603050405020304" pitchFamily="18" charset="0"/>
                        <a:ea typeface="+mn-ea"/>
                        <a:cs typeface="Times New Roman" panose="02020603050405020304" pitchFamily="18" charset="0"/>
                      </a:endParaRPr>
                    </a:p>
                  </a:txBody>
                  <a:tcPr marL="17780" marR="17780" marT="0" marB="0" anchor="ctr"/>
                </a:tc>
                <a:tc rowSpan="2">
                  <a:txBody>
                    <a:bodyPr/>
                    <a:lstStyle/>
                    <a:p>
                      <a:pPr algn="ctr">
                        <a:spcAft>
                          <a:spcPts val="0"/>
                        </a:spcAft>
                      </a:pPr>
                      <a:r>
                        <a:rPr lang="en-US" sz="1200" kern="0" dirty="0">
                          <a:effectLst/>
                          <a:latin typeface="Times New Roman" panose="02020603050405020304" pitchFamily="18" charset="0"/>
                          <a:ea typeface="+mn-ea"/>
                          <a:cs typeface="Times New Roman" panose="02020603050405020304" pitchFamily="18" charset="0"/>
                        </a:rPr>
                        <a:t>25</a:t>
                      </a:r>
                      <a:endParaRPr lang="zh-TW" sz="1200" kern="100" dirty="0">
                        <a:effectLst/>
                        <a:latin typeface="Times New Roman" panose="02020603050405020304" pitchFamily="18" charset="0"/>
                        <a:ea typeface="+mn-ea"/>
                        <a:cs typeface="Times New Roman" panose="02020603050405020304" pitchFamily="18" charset="0"/>
                      </a:endParaRPr>
                    </a:p>
                  </a:txBody>
                  <a:tcPr marL="17780" marR="17780" marT="0" marB="0" anchor="ctr"/>
                </a:tc>
                <a:tc>
                  <a:txBody>
                    <a:bodyPr/>
                    <a:lstStyle/>
                    <a:p>
                      <a:pPr algn="ctr">
                        <a:spcAft>
                          <a:spcPts val="0"/>
                        </a:spcAft>
                      </a:pPr>
                      <a:r>
                        <a:rPr lang="en-US" sz="1200" kern="0" dirty="0">
                          <a:effectLst/>
                          <a:latin typeface="Times New Roman" panose="02020603050405020304" pitchFamily="18" charset="0"/>
                          <a:ea typeface="+mn-ea"/>
                          <a:cs typeface="Times New Roman" panose="02020603050405020304" pitchFamily="18" charset="0"/>
                        </a:rPr>
                        <a:t>50</a:t>
                      </a:r>
                      <a:r>
                        <a:rPr lang="en-US" altLang="zh-TW" sz="1200" kern="100" dirty="0">
                          <a:effectLst/>
                          <a:latin typeface="Times New Roman" panose="02020603050405020304" pitchFamily="18" charset="0"/>
                          <a:ea typeface="+mn-ea"/>
                          <a:cs typeface="Times New Roman" panose="02020603050405020304" pitchFamily="18" charset="0"/>
                        </a:rPr>
                        <a:t>(1</a:t>
                      </a:r>
                      <a:r>
                        <a:rPr lang="zh-TW" altLang="zh-TW" sz="1200" kern="100" dirty="0">
                          <a:effectLst/>
                          <a:latin typeface="Times New Roman" panose="02020603050405020304" pitchFamily="18" charset="0"/>
                          <a:ea typeface="+mn-ea"/>
                          <a:cs typeface="Times New Roman" panose="02020603050405020304" pitchFamily="18" charset="0"/>
                        </a:rPr>
                        <a:t>至</a:t>
                      </a:r>
                      <a:r>
                        <a:rPr lang="en-US" altLang="zh-TW" sz="1200" kern="100" dirty="0">
                          <a:effectLst/>
                          <a:latin typeface="Times New Roman" panose="02020603050405020304" pitchFamily="18" charset="0"/>
                          <a:ea typeface="+mn-ea"/>
                          <a:cs typeface="Times New Roman" panose="02020603050405020304" pitchFamily="18" charset="0"/>
                        </a:rPr>
                        <a:t>4</a:t>
                      </a:r>
                      <a:r>
                        <a:rPr lang="zh-TW" altLang="zh-TW" sz="1200" kern="100" dirty="0">
                          <a:effectLst/>
                          <a:latin typeface="Times New Roman" panose="02020603050405020304" pitchFamily="18" charset="0"/>
                          <a:ea typeface="+mn-ea"/>
                          <a:cs typeface="Times New Roman" panose="02020603050405020304" pitchFamily="18" charset="0"/>
                        </a:rPr>
                        <a:t>號機</a:t>
                      </a:r>
                      <a:r>
                        <a:rPr lang="en-US" altLang="zh-TW" sz="1200" kern="100" dirty="0">
                          <a:effectLst/>
                          <a:latin typeface="Times New Roman" panose="02020603050405020304" pitchFamily="18" charset="0"/>
                          <a:ea typeface="+mn-ea"/>
                          <a:cs typeface="Times New Roman" panose="02020603050405020304" pitchFamily="18" charset="0"/>
                        </a:rPr>
                        <a:t>)</a:t>
                      </a:r>
                      <a:endParaRPr lang="zh-TW" sz="1200" kern="100" dirty="0">
                        <a:effectLst/>
                        <a:latin typeface="Times New Roman" panose="02020603050405020304" pitchFamily="18" charset="0"/>
                        <a:ea typeface="+mn-ea"/>
                        <a:cs typeface="Times New Roman" panose="02020603050405020304" pitchFamily="18" charset="0"/>
                      </a:endParaRPr>
                    </a:p>
                  </a:txBody>
                  <a:tcPr marL="17780" marR="17780" marT="0" marB="0" anchor="ctr"/>
                </a:tc>
                <a:tc rowSpan="2">
                  <a:txBody>
                    <a:bodyPr/>
                    <a:lstStyle/>
                    <a:p>
                      <a:pPr algn="ctr">
                        <a:spcAft>
                          <a:spcPts val="0"/>
                        </a:spcAft>
                      </a:pPr>
                      <a:r>
                        <a:rPr lang="en-US" altLang="zh-TW" sz="1200" kern="100" dirty="0">
                          <a:effectLst/>
                          <a:latin typeface="Times New Roman" panose="02020603050405020304" pitchFamily="18" charset="0"/>
                          <a:ea typeface="+mn-ea"/>
                          <a:cs typeface="Times New Roman" panose="02020603050405020304" pitchFamily="18" charset="0"/>
                        </a:rPr>
                        <a:t>2</a:t>
                      </a:r>
                      <a:endParaRPr lang="zh-TW" sz="1200" kern="100" dirty="0">
                        <a:effectLst/>
                        <a:latin typeface="Times New Roman" panose="02020603050405020304" pitchFamily="18" charset="0"/>
                        <a:ea typeface="+mn-ea"/>
                        <a:cs typeface="Times New Roman" panose="02020603050405020304" pitchFamily="18" charset="0"/>
                      </a:endParaRPr>
                    </a:p>
                  </a:txBody>
                  <a:tcPr marL="17780" marR="17780" marT="0" marB="0" anchor="ctr"/>
                </a:tc>
                <a:extLst>
                  <a:ext uri="{0D108BD9-81ED-4DB2-BD59-A6C34878D82A}">
                    <a16:rowId xmlns="" xmlns:a16="http://schemas.microsoft.com/office/drawing/2014/main" val="10001"/>
                  </a:ext>
                </a:extLst>
              </a:tr>
              <a:tr h="204936">
                <a:tc vMerge="1">
                  <a:txBody>
                    <a:bodyPr/>
                    <a:lstStyle/>
                    <a:p>
                      <a:pPr algn="ctr">
                        <a:spcAft>
                          <a:spcPts val="0"/>
                        </a:spcAft>
                      </a:pPr>
                      <a:endParaRPr lang="zh-TW" sz="1200" kern="100" dirty="0">
                        <a:effectLst/>
                        <a:latin typeface="Arial"/>
                        <a:ea typeface="標楷體"/>
                        <a:cs typeface="Times New Roman"/>
                      </a:endParaRPr>
                    </a:p>
                  </a:txBody>
                  <a:tcPr marL="17780" marR="17780" marT="0" marB="0" anchor="ctr"/>
                </a:tc>
                <a:tc vMerge="1">
                  <a:txBody>
                    <a:bodyPr/>
                    <a:lstStyle/>
                    <a:p>
                      <a:endParaRPr lang="zh-TW" altLang="en-US"/>
                    </a:p>
                  </a:txBody>
                  <a:tcPr/>
                </a:tc>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0" dirty="0">
                          <a:effectLst/>
                          <a:latin typeface="Times New Roman" panose="02020603050405020304" pitchFamily="18" charset="0"/>
                          <a:ea typeface="+mn-ea"/>
                          <a:cs typeface="Times New Roman" panose="02020603050405020304" pitchFamily="18" charset="0"/>
                        </a:rPr>
                        <a:t>25</a:t>
                      </a:r>
                      <a:r>
                        <a:rPr lang="en-US" altLang="zh-TW" sz="1200" kern="100" dirty="0">
                          <a:effectLst/>
                          <a:latin typeface="Times New Roman" panose="02020603050405020304" pitchFamily="18" charset="0"/>
                          <a:ea typeface="+mn-ea"/>
                          <a:cs typeface="Times New Roman" panose="02020603050405020304" pitchFamily="18" charset="0"/>
                        </a:rPr>
                        <a:t>(5</a:t>
                      </a:r>
                      <a:r>
                        <a:rPr lang="zh-TW" altLang="zh-TW" sz="1200" kern="100" dirty="0">
                          <a:effectLst/>
                          <a:latin typeface="Times New Roman" panose="02020603050405020304" pitchFamily="18" charset="0"/>
                          <a:ea typeface="+mn-ea"/>
                          <a:cs typeface="Times New Roman" panose="02020603050405020304" pitchFamily="18" charset="0"/>
                        </a:rPr>
                        <a:t>至</a:t>
                      </a:r>
                      <a:r>
                        <a:rPr lang="en-US" altLang="zh-TW" sz="1200" kern="100" dirty="0">
                          <a:effectLst/>
                          <a:latin typeface="Times New Roman" panose="02020603050405020304" pitchFamily="18" charset="0"/>
                          <a:ea typeface="+mn-ea"/>
                          <a:cs typeface="Times New Roman" panose="02020603050405020304" pitchFamily="18" charset="0"/>
                        </a:rPr>
                        <a:t>10</a:t>
                      </a:r>
                      <a:r>
                        <a:rPr lang="zh-TW" altLang="zh-TW" sz="1200" kern="100" dirty="0">
                          <a:effectLst/>
                          <a:latin typeface="Times New Roman" panose="02020603050405020304" pitchFamily="18" charset="0"/>
                          <a:ea typeface="+mn-ea"/>
                          <a:cs typeface="Times New Roman" panose="02020603050405020304" pitchFamily="18" charset="0"/>
                        </a:rPr>
                        <a:t>號機</a:t>
                      </a:r>
                      <a:r>
                        <a:rPr lang="en-US" altLang="zh-TW" sz="1200" kern="100" dirty="0">
                          <a:effectLst/>
                          <a:latin typeface="Times New Roman" panose="02020603050405020304" pitchFamily="18" charset="0"/>
                          <a:ea typeface="+mn-ea"/>
                          <a:cs typeface="Times New Roman" panose="02020603050405020304" pitchFamily="18" charset="0"/>
                        </a:rPr>
                        <a:t>)</a:t>
                      </a:r>
                      <a:endParaRPr lang="zh-TW" altLang="zh-TW" sz="1200" kern="100" dirty="0">
                        <a:effectLst/>
                        <a:latin typeface="Times New Roman" panose="02020603050405020304" pitchFamily="18" charset="0"/>
                        <a:ea typeface="+mn-ea"/>
                        <a:cs typeface="Times New Roman" panose="02020603050405020304" pitchFamily="18" charset="0"/>
                      </a:endParaRPr>
                    </a:p>
                  </a:txBody>
                  <a:tcPr marL="17780" marR="17780" marT="0" marB="0" anchor="ctr">
                    <a:solidFill>
                      <a:schemeClr val="accent1">
                        <a:lumMod val="40000"/>
                        <a:lumOff val="6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zh-TW" sz="1200" kern="100" dirty="0">
                        <a:effectLst/>
                        <a:latin typeface="Times New Roman" panose="02020603050405020304" pitchFamily="18" charset="0"/>
                        <a:ea typeface="+mn-ea"/>
                        <a:cs typeface="Times New Roman" panose="02020603050405020304" pitchFamily="18" charset="0"/>
                      </a:endParaRPr>
                    </a:p>
                  </a:txBody>
                  <a:tcPr marL="17780" marR="17780" marT="0" marB="0" anchor="ctr"/>
                </a:tc>
                <a:extLst>
                  <a:ext uri="{0D108BD9-81ED-4DB2-BD59-A6C34878D82A}">
                    <a16:rowId xmlns="" xmlns:a16="http://schemas.microsoft.com/office/drawing/2014/main" val="10002"/>
                  </a:ext>
                </a:extLst>
              </a:tr>
              <a:tr h="648072">
                <a:tc>
                  <a:txBody>
                    <a:bodyPr/>
                    <a:lstStyle/>
                    <a:p>
                      <a:pPr algn="ctr">
                        <a:spcAft>
                          <a:spcPts val="0"/>
                        </a:spcAft>
                      </a:pPr>
                      <a:r>
                        <a:rPr lang="zh-TW" altLang="en-US" sz="1200" kern="100" dirty="0">
                          <a:effectLst/>
                          <a:latin typeface="Times New Roman" panose="02020603050405020304" pitchFamily="18" charset="0"/>
                          <a:ea typeface="+mn-ea"/>
                          <a:cs typeface="Times New Roman" panose="02020603050405020304" pitchFamily="18" charset="0"/>
                        </a:rPr>
                        <a:t>汽電共生設備</a:t>
                      </a:r>
                      <a:endParaRPr lang="zh-TW" sz="1200" kern="100" dirty="0">
                        <a:effectLst/>
                        <a:latin typeface="Times New Roman" panose="02020603050405020304" pitchFamily="18" charset="0"/>
                        <a:ea typeface="+mn-ea"/>
                        <a:cs typeface="Times New Roman" panose="02020603050405020304" pitchFamily="18" charset="0"/>
                      </a:endParaRPr>
                    </a:p>
                  </a:txBody>
                  <a:tcPr marL="17780" marR="17780" marT="0" marB="0" anchor="ctr"/>
                </a:tc>
                <a:tc>
                  <a:txBody>
                    <a:bodyPr/>
                    <a:lstStyle/>
                    <a:p>
                      <a:pPr algn="l">
                        <a:spcAft>
                          <a:spcPts val="0"/>
                        </a:spcAft>
                      </a:pPr>
                      <a:r>
                        <a:rPr lang="zh-TW" altLang="en-US" sz="1200" kern="100" dirty="0">
                          <a:solidFill>
                            <a:schemeClr val="tx1"/>
                          </a:solidFill>
                          <a:effectLst/>
                          <a:latin typeface="Times New Roman" panose="02020603050405020304" pitchFamily="18" charset="0"/>
                          <a:ea typeface="+mn-ea"/>
                          <a:cs typeface="Times New Roman" panose="02020603050405020304" pitchFamily="18" charset="0"/>
                        </a:rPr>
                        <a:t>每日不透光率</a:t>
                      </a:r>
                      <a:r>
                        <a:rPr lang="en-US" altLang="zh-TW" sz="1200" kern="100" dirty="0">
                          <a:solidFill>
                            <a:schemeClr val="tx1"/>
                          </a:solidFill>
                          <a:effectLst/>
                          <a:latin typeface="Times New Roman" panose="02020603050405020304" pitchFamily="18" charset="0"/>
                          <a:ea typeface="+mn-ea"/>
                          <a:cs typeface="Times New Roman" panose="02020603050405020304" pitchFamily="18" charset="0"/>
                        </a:rPr>
                        <a:t>6</a:t>
                      </a:r>
                      <a:r>
                        <a:rPr lang="zh-TW" altLang="en-US" sz="1200" kern="100" dirty="0">
                          <a:solidFill>
                            <a:schemeClr val="tx1"/>
                          </a:solidFill>
                          <a:effectLst/>
                          <a:latin typeface="Times New Roman" panose="02020603050405020304" pitchFamily="18" charset="0"/>
                          <a:ea typeface="+mn-ea"/>
                          <a:cs typeface="Times New Roman" panose="02020603050405020304" pitchFamily="18" charset="0"/>
                        </a:rPr>
                        <a:t>分鐘監測值超過</a:t>
                      </a:r>
                      <a:r>
                        <a:rPr lang="en-US" altLang="zh-TW" sz="1200" kern="100" dirty="0">
                          <a:solidFill>
                            <a:schemeClr val="tx1"/>
                          </a:solidFill>
                          <a:effectLst/>
                          <a:latin typeface="Times New Roman" panose="02020603050405020304" pitchFamily="18" charset="0"/>
                          <a:ea typeface="+mn-ea"/>
                          <a:cs typeface="Times New Roman" panose="02020603050405020304" pitchFamily="18" charset="0"/>
                        </a:rPr>
                        <a:t>20%</a:t>
                      </a:r>
                      <a:r>
                        <a:rPr lang="zh-TW" altLang="en-US" sz="1200" kern="100" dirty="0">
                          <a:solidFill>
                            <a:schemeClr val="tx1"/>
                          </a:solidFill>
                          <a:effectLst/>
                          <a:latin typeface="Times New Roman" panose="02020603050405020304" pitchFamily="18" charset="0"/>
                          <a:ea typeface="+mn-ea"/>
                          <a:cs typeface="Times New Roman" panose="02020603050405020304" pitchFamily="18" charset="0"/>
                        </a:rPr>
                        <a:t>之累積時間不得超過</a:t>
                      </a:r>
                      <a:r>
                        <a:rPr lang="en-US" altLang="zh-TW" sz="1200" kern="100" dirty="0">
                          <a:solidFill>
                            <a:schemeClr val="tx1"/>
                          </a:solidFill>
                          <a:effectLst/>
                          <a:latin typeface="Times New Roman" panose="02020603050405020304" pitchFamily="18" charset="0"/>
                          <a:ea typeface="+mn-ea"/>
                          <a:cs typeface="Times New Roman" panose="02020603050405020304" pitchFamily="18" charset="0"/>
                        </a:rPr>
                        <a:t>2</a:t>
                      </a:r>
                      <a:r>
                        <a:rPr lang="zh-TW" altLang="en-US" sz="1200" kern="100" dirty="0">
                          <a:solidFill>
                            <a:schemeClr val="tx1"/>
                          </a:solidFill>
                          <a:effectLst/>
                          <a:latin typeface="Times New Roman" panose="02020603050405020304" pitchFamily="18" charset="0"/>
                          <a:ea typeface="+mn-ea"/>
                          <a:cs typeface="Times New Roman" panose="02020603050405020304" pitchFamily="18" charset="0"/>
                        </a:rPr>
                        <a:t>小時。</a:t>
                      </a:r>
                      <a:endParaRPr lang="zh-TW" sz="1200" kern="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tc>
                <a:tc>
                  <a:txBody>
                    <a:bodyPr/>
                    <a:lstStyle/>
                    <a:p>
                      <a:pPr algn="ctr">
                        <a:spcAft>
                          <a:spcPts val="0"/>
                        </a:spcAft>
                      </a:pPr>
                      <a:r>
                        <a:rPr lang="zh-TW" altLang="en-US" sz="1200" kern="100" dirty="0">
                          <a:solidFill>
                            <a:schemeClr val="tx1"/>
                          </a:solidFill>
                          <a:effectLst/>
                          <a:latin typeface="Times New Roman" panose="02020603050405020304" pitchFamily="18" charset="0"/>
                          <a:ea typeface="+mn-ea"/>
                          <a:cs typeface="Times New Roman" panose="02020603050405020304" pitchFamily="18" charset="0"/>
                        </a:rPr>
                        <a:t>未加嚴</a:t>
                      </a:r>
                      <a:endParaRPr lang="zh-TW" sz="1200" kern="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tc>
                <a:tc>
                  <a:txBody>
                    <a:bodyPr/>
                    <a:lstStyle/>
                    <a:p>
                      <a:pPr algn="ctr">
                        <a:spcAft>
                          <a:spcPts val="0"/>
                        </a:spcAft>
                      </a:pPr>
                      <a:r>
                        <a:rPr lang="zh-TW" altLang="en-US" sz="1200" kern="100" dirty="0">
                          <a:solidFill>
                            <a:schemeClr val="tx1"/>
                          </a:solidFill>
                          <a:effectLst/>
                          <a:latin typeface="Times New Roman" panose="02020603050405020304" pitchFamily="18" charset="0"/>
                          <a:ea typeface="+mn-ea"/>
                          <a:cs typeface="Times New Roman" panose="02020603050405020304" pitchFamily="18" charset="0"/>
                        </a:rPr>
                        <a:t>未加嚴</a:t>
                      </a:r>
                      <a:endParaRPr lang="zh-TW" sz="1200" kern="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tc>
                <a:tc>
                  <a:txBody>
                    <a:bodyPr/>
                    <a:lstStyle/>
                    <a:p>
                      <a:pPr algn="ctr">
                        <a:spcAft>
                          <a:spcPts val="0"/>
                        </a:spcAft>
                      </a:pPr>
                      <a:r>
                        <a:rPr lang="en-US" altLang="zh-TW" sz="1200" kern="100" dirty="0">
                          <a:solidFill>
                            <a:schemeClr val="tx1"/>
                          </a:solidFill>
                          <a:effectLst/>
                          <a:latin typeface="Times New Roman" panose="02020603050405020304" pitchFamily="18" charset="0"/>
                          <a:ea typeface="+mn-ea"/>
                          <a:cs typeface="Times New Roman" panose="02020603050405020304" pitchFamily="18" charset="0"/>
                        </a:rPr>
                        <a:t>-</a:t>
                      </a:r>
                      <a:endParaRPr lang="zh-TW" sz="1200" kern="100" dirty="0">
                        <a:solidFill>
                          <a:schemeClr val="tx1"/>
                        </a:solidFill>
                        <a:effectLst/>
                        <a:latin typeface="Times New Roman" panose="02020603050405020304" pitchFamily="18" charset="0"/>
                        <a:ea typeface="+mn-ea"/>
                        <a:cs typeface="Times New Roman" panose="02020603050405020304" pitchFamily="18" charset="0"/>
                      </a:endParaRPr>
                    </a:p>
                  </a:txBody>
                  <a:tcPr marL="17780" marR="17780" marT="0" marB="0" anchor="ctr"/>
                </a:tc>
                <a:extLst>
                  <a:ext uri="{0D108BD9-81ED-4DB2-BD59-A6C34878D82A}">
                    <a16:rowId xmlns="" xmlns:a16="http://schemas.microsoft.com/office/drawing/2014/main" val="10003"/>
                  </a:ext>
                </a:extLst>
              </a:tr>
            </a:tbl>
          </a:graphicData>
        </a:graphic>
      </p:graphicFrame>
      <p:sp>
        <p:nvSpPr>
          <p:cNvPr id="62" name="矩形 61">
            <a:extLst>
              <a:ext uri="{FF2B5EF4-FFF2-40B4-BE49-F238E27FC236}">
                <a16:creationId xmlns="" xmlns:a16="http://schemas.microsoft.com/office/drawing/2014/main" id="{2808A3BD-A7B8-4BAB-AEEA-4F5CA5F120CB}"/>
              </a:ext>
            </a:extLst>
          </p:cNvPr>
          <p:cNvSpPr/>
          <p:nvPr/>
        </p:nvSpPr>
        <p:spPr>
          <a:xfrm>
            <a:off x="3779912" y="6453336"/>
            <a:ext cx="5383584" cy="369332"/>
          </a:xfrm>
          <a:prstGeom prst="rect">
            <a:avLst/>
          </a:prstGeom>
        </p:spPr>
        <p:txBody>
          <a:bodyPr wrap="square">
            <a:spAutoFit/>
          </a:bodyPr>
          <a:lstStyle/>
          <a:p>
            <a:r>
              <a:rPr lang="zh-TW" altLang="zh-TW" sz="900" dirty="0">
                <a:latin typeface="Times New Roman" panose="02020603050405020304" pitchFamily="18" charset="0"/>
                <a:cs typeface="Times New Roman" panose="02020603050405020304" pitchFamily="18" charset="0"/>
              </a:rPr>
              <a:t>註：</a:t>
            </a:r>
            <a:r>
              <a:rPr lang="en-US" altLang="zh-TW" sz="900" dirty="0">
                <a:latin typeface="Times New Roman" panose="02020603050405020304" pitchFamily="18" charset="0"/>
                <a:cs typeface="Times New Roman" panose="02020603050405020304" pitchFamily="18" charset="0"/>
              </a:rPr>
              <a:t>1</a:t>
            </a:r>
            <a:r>
              <a:rPr lang="zh-TW" altLang="zh-TW" sz="900" dirty="0">
                <a:latin typeface="Times New Roman" panose="02020603050405020304" pitchFamily="18" charset="0"/>
                <a:cs typeface="Times New Roman" panose="02020603050405020304" pitchFamily="18" charset="0"/>
              </a:rPr>
              <a:t>號</a:t>
            </a:r>
            <a:r>
              <a:rPr lang="zh-TW" altLang="en-US" sz="900" dirty="0">
                <a:latin typeface="Times New Roman" panose="02020603050405020304" pitchFamily="18" charset="0"/>
                <a:cs typeface="Times New Roman" panose="02020603050405020304" pitchFamily="18" charset="0"/>
              </a:rPr>
              <a:t>至</a:t>
            </a:r>
            <a:r>
              <a:rPr lang="en-US" altLang="zh-TW" sz="900" dirty="0">
                <a:latin typeface="Times New Roman" panose="02020603050405020304" pitchFamily="18" charset="0"/>
                <a:cs typeface="Times New Roman" panose="02020603050405020304" pitchFamily="18" charset="0"/>
              </a:rPr>
              <a:t>4</a:t>
            </a:r>
            <a:r>
              <a:rPr lang="zh-TW" altLang="en-US" sz="900" dirty="0">
                <a:latin typeface="Times New Roman" panose="02020603050405020304" pitchFamily="18" charset="0"/>
                <a:cs typeface="Times New Roman" panose="02020603050405020304" pitchFamily="18" charset="0"/>
              </a:rPr>
              <a:t>號</a:t>
            </a:r>
            <a:r>
              <a:rPr lang="zh-TW" altLang="zh-TW" sz="900" dirty="0">
                <a:latin typeface="Times New Roman" panose="02020603050405020304" pitchFamily="18" charset="0"/>
                <a:cs typeface="Times New Roman" panose="02020603050405020304" pitchFamily="18" charset="0"/>
              </a:rPr>
              <a:t>機自發布日施行</a:t>
            </a:r>
            <a:r>
              <a:rPr lang="zh-TW" altLang="en-US" sz="900" dirty="0">
                <a:latin typeface="Times New Roman" panose="02020603050405020304" pitchFamily="18" charset="0"/>
                <a:cs typeface="Times New Roman" panose="02020603050405020304" pitchFamily="18" charset="0"/>
              </a:rPr>
              <a:t>；</a:t>
            </a:r>
            <a:r>
              <a:rPr lang="en-US" altLang="zh-TW" sz="900" dirty="0">
                <a:latin typeface="Times New Roman" panose="02020603050405020304" pitchFamily="18" charset="0"/>
                <a:cs typeface="Times New Roman" panose="02020603050405020304" pitchFamily="18" charset="0"/>
              </a:rPr>
              <a:t>5</a:t>
            </a:r>
            <a:r>
              <a:rPr lang="zh-TW" altLang="en-US" sz="900" dirty="0">
                <a:latin typeface="Times New Roman" panose="02020603050405020304" pitchFamily="18" charset="0"/>
                <a:cs typeface="Times New Roman" panose="02020603050405020304" pitchFamily="18" charset="0"/>
              </a:rPr>
              <a:t>號至</a:t>
            </a:r>
            <a:r>
              <a:rPr lang="en-US" altLang="zh-TW" sz="900" dirty="0">
                <a:latin typeface="Times New Roman" panose="02020603050405020304" pitchFamily="18" charset="0"/>
                <a:cs typeface="Times New Roman" panose="02020603050405020304" pitchFamily="18" charset="0"/>
              </a:rPr>
              <a:t>8</a:t>
            </a:r>
            <a:r>
              <a:rPr lang="zh-TW" altLang="en-US" sz="900" dirty="0">
                <a:latin typeface="Times New Roman" panose="02020603050405020304" pitchFamily="18" charset="0"/>
                <a:cs typeface="Times New Roman" panose="02020603050405020304" pitchFamily="18" charset="0"/>
              </a:rPr>
              <a:t>號機</a:t>
            </a:r>
            <a:r>
              <a:rPr lang="en-US" altLang="zh-TW" sz="900" dirty="0">
                <a:latin typeface="Times New Roman" panose="02020603050405020304" pitchFamily="18" charset="0"/>
                <a:cs typeface="Times New Roman" panose="02020603050405020304" pitchFamily="18" charset="0"/>
              </a:rPr>
              <a:t>113</a:t>
            </a:r>
            <a:r>
              <a:rPr lang="zh-TW" altLang="en-US" sz="900" dirty="0">
                <a:latin typeface="Times New Roman" panose="02020603050405020304" pitchFamily="18" charset="0"/>
                <a:cs typeface="Times New Roman" panose="02020603050405020304" pitchFamily="18" charset="0"/>
              </a:rPr>
              <a:t>年</a:t>
            </a:r>
            <a:r>
              <a:rPr lang="en-US" altLang="zh-TW" sz="900" dirty="0">
                <a:latin typeface="Times New Roman" panose="02020603050405020304" pitchFamily="18" charset="0"/>
                <a:cs typeface="Times New Roman" panose="02020603050405020304" pitchFamily="18" charset="0"/>
              </a:rPr>
              <a:t>1</a:t>
            </a:r>
            <a:r>
              <a:rPr lang="zh-TW" altLang="en-US" sz="900" dirty="0">
                <a:latin typeface="Times New Roman" panose="02020603050405020304" pitchFamily="18" charset="0"/>
                <a:cs typeface="Times New Roman" panose="02020603050405020304" pitchFamily="18" charset="0"/>
              </a:rPr>
              <a:t>月</a:t>
            </a:r>
            <a:r>
              <a:rPr lang="en-US" altLang="zh-TW" sz="900" dirty="0">
                <a:latin typeface="Times New Roman" panose="02020603050405020304" pitchFamily="18" charset="0"/>
                <a:cs typeface="Times New Roman" panose="02020603050405020304" pitchFamily="18" charset="0"/>
              </a:rPr>
              <a:t>1</a:t>
            </a:r>
            <a:r>
              <a:rPr lang="zh-TW" altLang="en-US" sz="900" dirty="0">
                <a:latin typeface="Times New Roman" panose="02020603050405020304" pitchFamily="18" charset="0"/>
                <a:cs typeface="Times New Roman" panose="02020603050405020304" pitchFamily="18" charset="0"/>
              </a:rPr>
              <a:t>日施行；</a:t>
            </a:r>
            <a:r>
              <a:rPr lang="en-US" altLang="zh-TW" sz="900" dirty="0">
                <a:latin typeface="Times New Roman" panose="02020603050405020304" pitchFamily="18" charset="0"/>
                <a:cs typeface="Times New Roman" panose="02020603050405020304" pitchFamily="18" charset="0"/>
              </a:rPr>
              <a:t>9</a:t>
            </a:r>
            <a:r>
              <a:rPr lang="zh-TW" altLang="en-US" sz="900" dirty="0">
                <a:latin typeface="Times New Roman" panose="02020603050405020304" pitchFamily="18" charset="0"/>
                <a:cs typeface="Times New Roman" panose="02020603050405020304" pitchFamily="18" charset="0"/>
              </a:rPr>
              <a:t>號至</a:t>
            </a:r>
            <a:r>
              <a:rPr lang="en-US" altLang="zh-TW" sz="900" dirty="0">
                <a:latin typeface="Times New Roman" panose="02020603050405020304" pitchFamily="18" charset="0"/>
                <a:cs typeface="Times New Roman" panose="02020603050405020304" pitchFamily="18" charset="0"/>
              </a:rPr>
              <a:t>10</a:t>
            </a:r>
            <a:r>
              <a:rPr lang="zh-TW" altLang="en-US" sz="900" dirty="0">
                <a:latin typeface="Times New Roman" panose="02020603050405020304" pitchFamily="18" charset="0"/>
                <a:cs typeface="Times New Roman" panose="02020603050405020304" pitchFamily="18" charset="0"/>
              </a:rPr>
              <a:t>號機</a:t>
            </a:r>
            <a:r>
              <a:rPr lang="en-US" altLang="zh-TW" sz="900" dirty="0">
                <a:latin typeface="Times New Roman" panose="02020603050405020304" pitchFamily="18" charset="0"/>
                <a:cs typeface="Times New Roman" panose="02020603050405020304" pitchFamily="18" charset="0"/>
              </a:rPr>
              <a:t>114</a:t>
            </a:r>
            <a:r>
              <a:rPr lang="zh-TW" altLang="en-US" sz="900" dirty="0">
                <a:latin typeface="Times New Roman" panose="02020603050405020304" pitchFamily="18" charset="0"/>
                <a:cs typeface="Times New Roman" panose="02020603050405020304" pitchFamily="18" charset="0"/>
              </a:rPr>
              <a:t>年</a:t>
            </a:r>
            <a:r>
              <a:rPr lang="en-US" altLang="zh-TW" sz="900" dirty="0">
                <a:latin typeface="Times New Roman" panose="02020603050405020304" pitchFamily="18" charset="0"/>
                <a:cs typeface="Times New Roman" panose="02020603050405020304" pitchFamily="18" charset="0"/>
              </a:rPr>
              <a:t>1</a:t>
            </a:r>
            <a:r>
              <a:rPr lang="zh-TW" altLang="en-US" sz="900" dirty="0">
                <a:latin typeface="Times New Roman" panose="02020603050405020304" pitchFamily="18" charset="0"/>
                <a:cs typeface="Times New Roman" panose="02020603050405020304" pitchFamily="18" charset="0"/>
              </a:rPr>
              <a:t>月</a:t>
            </a:r>
            <a:r>
              <a:rPr lang="en-US" altLang="zh-TW" sz="900" dirty="0">
                <a:latin typeface="Times New Roman" panose="02020603050405020304" pitchFamily="18" charset="0"/>
                <a:cs typeface="Times New Roman" panose="02020603050405020304" pitchFamily="18" charset="0"/>
              </a:rPr>
              <a:t>1</a:t>
            </a:r>
            <a:r>
              <a:rPr lang="zh-TW" altLang="en-US" sz="900" dirty="0">
                <a:latin typeface="Times New Roman" panose="02020603050405020304" pitchFamily="18" charset="0"/>
                <a:cs typeface="Times New Roman" panose="02020603050405020304" pitchFamily="18" charset="0"/>
              </a:rPr>
              <a:t>日施行；汽電共生設備不透光加嚴自</a:t>
            </a:r>
            <a:r>
              <a:rPr lang="zh-TW" altLang="zh-TW" sz="900" dirty="0">
                <a:latin typeface="Times New Roman" panose="02020603050405020304" pitchFamily="18" charset="0"/>
                <a:cs typeface="Times New Roman" panose="02020603050405020304" pitchFamily="18" charset="0"/>
              </a:rPr>
              <a:t>發布日施行</a:t>
            </a:r>
            <a:r>
              <a:rPr lang="zh-TW" altLang="en-US" sz="900" dirty="0">
                <a:latin typeface="Times New Roman" panose="02020603050405020304" pitchFamily="18" charset="0"/>
                <a:cs typeface="Times New Roman" panose="02020603050405020304" pitchFamily="18" charset="0"/>
              </a:rPr>
              <a:t>；</a:t>
            </a:r>
            <a:r>
              <a:rPr lang="en-US" altLang="zh-TW" sz="900" dirty="0">
                <a:latin typeface="Times New Roman" panose="02020603050405020304" pitchFamily="18" charset="0"/>
                <a:cs typeface="Times New Roman" panose="02020603050405020304" pitchFamily="18" charset="0"/>
              </a:rPr>
              <a:t>HCL</a:t>
            </a:r>
            <a:r>
              <a:rPr lang="zh-TW" altLang="en-US" sz="900" dirty="0">
                <a:latin typeface="Times New Roman" panose="02020603050405020304" pitchFamily="18" charset="0"/>
                <a:cs typeface="Times New Roman" panose="02020603050405020304" pitchFamily="18" charset="0"/>
              </a:rPr>
              <a:t>規定：符合本標準硫氧化物排放標準之污染源，不受標準之限制。</a:t>
            </a:r>
            <a:endParaRPr lang="en-US" altLang="zh-TW" sz="900" dirty="0">
              <a:latin typeface="Times New Roman" panose="02020603050405020304" pitchFamily="18" charset="0"/>
              <a:cs typeface="Times New Roman" panose="02020603050405020304" pitchFamily="18" charset="0"/>
            </a:endParaRPr>
          </a:p>
        </p:txBody>
      </p:sp>
      <p:sp>
        <p:nvSpPr>
          <p:cNvPr id="21" name="投影片編號版面配置區 3"/>
          <p:cNvSpPr txBox="1">
            <a:spLocks/>
          </p:cNvSpPr>
          <p:nvPr/>
        </p:nvSpPr>
        <p:spPr>
          <a:xfrm>
            <a:off x="8172400" y="476672"/>
            <a:ext cx="534254" cy="365125"/>
          </a:xfrm>
          <a:prstGeom prst="rect">
            <a:avLst/>
          </a:prstGeom>
        </p:spPr>
        <p:txBody>
          <a:bodyPr vert="horz" lIns="91440" tIns="45720" rIns="91440" bIns="45720" rtlCol="0" anchor="ctr"/>
          <a:lstStyle>
            <a:defPPr>
              <a:defRPr lang="zh-TW"/>
            </a:defPPr>
            <a:lvl1pPr marL="0" algn="r" defTabSz="914400" rtl="0" eaLnBrk="1" latinLnBrk="0" hangingPunct="1">
              <a:defRPr sz="1600" b="1" kern="1200">
                <a:solidFill>
                  <a:schemeClr val="tx1"/>
                </a:solidFill>
                <a:latin typeface="微軟正黑體" pitchFamily="34" charset="-120"/>
                <a:ea typeface="微軟正黑體"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28E5BD-B9B3-48D6-A825-19650962E81D}" type="slidenum">
              <a:rPr lang="zh-TW" altLang="en-US" smtClean="0"/>
              <a:pPr/>
              <a:t>2</a:t>
            </a:fld>
            <a:endParaRPr lang="zh-TW" altLang="en-US" dirty="0"/>
          </a:p>
        </p:txBody>
      </p:sp>
    </p:spTree>
    <p:extLst>
      <p:ext uri="{BB962C8B-B14F-4D97-AF65-F5344CB8AC3E}">
        <p14:creationId xmlns:p14="http://schemas.microsoft.com/office/powerpoint/2010/main" val="620350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528E5BD-B9B3-48D6-A825-19650962E81D}" type="slidenum">
              <a:rPr lang="zh-TW" altLang="en-US" smtClean="0"/>
              <a:pPr/>
              <a:t>3</a:t>
            </a:fld>
            <a:endParaRPr lang="zh-TW" altLang="en-US" dirty="0"/>
          </a:p>
        </p:txBody>
      </p:sp>
      <p:sp>
        <p:nvSpPr>
          <p:cNvPr id="5" name="標題 2"/>
          <p:cNvSpPr>
            <a:spLocks noGrp="1"/>
          </p:cNvSpPr>
          <p:nvPr>
            <p:ph type="title"/>
          </p:nvPr>
        </p:nvSpPr>
        <p:spPr/>
        <p:txBody>
          <a:bodyPr/>
          <a:lstStyle/>
          <a:p>
            <a:r>
              <a:rPr lang="zh-TW" altLang="en-US" dirty="0"/>
              <a:t>氣渦輪及複循環機組標準比較</a:t>
            </a:r>
          </a:p>
        </p:txBody>
      </p:sp>
      <p:graphicFrame>
        <p:nvGraphicFramePr>
          <p:cNvPr id="3" name="表格 2"/>
          <p:cNvGraphicFramePr>
            <a:graphicFrameLocks noGrp="1"/>
          </p:cNvGraphicFramePr>
          <p:nvPr>
            <p:extLst>
              <p:ext uri="{D42A27DB-BD31-4B8C-83A1-F6EECF244321}">
                <p14:modId xmlns:p14="http://schemas.microsoft.com/office/powerpoint/2010/main" val="3371718192"/>
              </p:ext>
            </p:extLst>
          </p:nvPr>
        </p:nvGraphicFramePr>
        <p:xfrm>
          <a:off x="755576" y="1340768"/>
          <a:ext cx="7704856" cy="1381949"/>
        </p:xfrm>
        <a:graphic>
          <a:graphicData uri="http://schemas.openxmlformats.org/drawingml/2006/table">
            <a:tbl>
              <a:tblPr firstRow="1" bandRow="1">
                <a:tableStyleId>{5C22544A-7EE6-4342-B048-85BDC9FD1C3A}</a:tableStyleId>
              </a:tblPr>
              <a:tblGrid>
                <a:gridCol w="1302695">
                  <a:extLst>
                    <a:ext uri="{9D8B030D-6E8A-4147-A177-3AD203B41FA5}">
                      <a16:colId xmlns="" xmlns:a16="http://schemas.microsoft.com/office/drawing/2014/main" val="20000"/>
                    </a:ext>
                  </a:extLst>
                </a:gridCol>
                <a:gridCol w="961627">
                  <a:extLst>
                    <a:ext uri="{9D8B030D-6E8A-4147-A177-3AD203B41FA5}">
                      <a16:colId xmlns="" xmlns:a16="http://schemas.microsoft.com/office/drawing/2014/main" val="20001"/>
                    </a:ext>
                  </a:extLst>
                </a:gridCol>
                <a:gridCol w="1125055">
                  <a:extLst>
                    <a:ext uri="{9D8B030D-6E8A-4147-A177-3AD203B41FA5}">
                      <a16:colId xmlns="" xmlns:a16="http://schemas.microsoft.com/office/drawing/2014/main" val="20002"/>
                    </a:ext>
                  </a:extLst>
                </a:gridCol>
                <a:gridCol w="1252956">
                  <a:extLst>
                    <a:ext uri="{9D8B030D-6E8A-4147-A177-3AD203B41FA5}">
                      <a16:colId xmlns="" xmlns:a16="http://schemas.microsoft.com/office/drawing/2014/main" val="20003"/>
                    </a:ext>
                  </a:extLst>
                </a:gridCol>
                <a:gridCol w="1020841">
                  <a:extLst>
                    <a:ext uri="{9D8B030D-6E8A-4147-A177-3AD203B41FA5}">
                      <a16:colId xmlns="" xmlns:a16="http://schemas.microsoft.com/office/drawing/2014/main" val="20004"/>
                    </a:ext>
                  </a:extLst>
                </a:gridCol>
                <a:gridCol w="1020841">
                  <a:extLst>
                    <a:ext uri="{9D8B030D-6E8A-4147-A177-3AD203B41FA5}">
                      <a16:colId xmlns="" xmlns:a16="http://schemas.microsoft.com/office/drawing/2014/main" val="20005"/>
                    </a:ext>
                  </a:extLst>
                </a:gridCol>
                <a:gridCol w="1020841">
                  <a:extLst>
                    <a:ext uri="{9D8B030D-6E8A-4147-A177-3AD203B41FA5}">
                      <a16:colId xmlns="" xmlns:a16="http://schemas.microsoft.com/office/drawing/2014/main" val="20006"/>
                    </a:ext>
                  </a:extLst>
                </a:gridCol>
              </a:tblGrid>
              <a:tr h="792088">
                <a:tc>
                  <a:txBody>
                    <a:bodyPr/>
                    <a:lstStyle/>
                    <a:p>
                      <a:pPr algn="ctr">
                        <a:spcAft>
                          <a:spcPts val="0"/>
                        </a:spcAft>
                      </a:pPr>
                      <a:r>
                        <a:rPr lang="zh-TW" sz="1400" kern="100" dirty="0">
                          <a:effectLst/>
                        </a:rPr>
                        <a:t>項目</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zh-TW" sz="1400" kern="100" dirty="0">
                          <a:effectLst/>
                        </a:rPr>
                        <a:t>美國</a:t>
                      </a:r>
                      <a:endParaRPr lang="zh-TW" sz="1200" kern="100" dirty="0">
                        <a:effectLst/>
                      </a:endParaRPr>
                    </a:p>
                  </a:txBody>
                  <a:tcPr marL="68580" marR="68580" marT="0" marB="0" anchor="ctr"/>
                </a:tc>
                <a:tc>
                  <a:txBody>
                    <a:bodyPr/>
                    <a:lstStyle/>
                    <a:p>
                      <a:pPr algn="ctr">
                        <a:spcAft>
                          <a:spcPts val="0"/>
                        </a:spcAft>
                      </a:pPr>
                      <a:r>
                        <a:rPr lang="zh-TW" sz="1400" kern="100" dirty="0">
                          <a:effectLst/>
                        </a:rPr>
                        <a:t>美國</a:t>
                      </a:r>
                      <a:endParaRPr lang="zh-TW" sz="1200" kern="100" dirty="0">
                        <a:effectLst/>
                      </a:endParaRPr>
                    </a:p>
                    <a:p>
                      <a:pPr algn="ctr">
                        <a:spcAft>
                          <a:spcPts val="0"/>
                        </a:spcAft>
                      </a:pPr>
                      <a:r>
                        <a:rPr lang="zh-TW" sz="1400" kern="100" dirty="0">
                          <a:effectLst/>
                        </a:rPr>
                        <a:t>加州南岸</a:t>
                      </a:r>
                      <a:endParaRPr lang="zh-TW" sz="1200" kern="100" dirty="0">
                        <a:effectLst/>
                      </a:endParaRPr>
                    </a:p>
                  </a:txBody>
                  <a:tcPr marL="68580" marR="68580" marT="0" marB="0" anchor="ctr"/>
                </a:tc>
                <a:tc>
                  <a:txBody>
                    <a:bodyPr/>
                    <a:lstStyle/>
                    <a:p>
                      <a:pPr algn="ctr">
                        <a:spcAft>
                          <a:spcPts val="0"/>
                        </a:spcAft>
                      </a:pPr>
                      <a:r>
                        <a:rPr lang="zh-TW" sz="1400" kern="100" dirty="0">
                          <a:effectLst/>
                        </a:rPr>
                        <a:t>歐盟</a:t>
                      </a:r>
                      <a:endParaRPr lang="zh-TW" sz="1200" kern="100" dirty="0">
                        <a:effectLst/>
                      </a:endParaRPr>
                    </a:p>
                    <a:p>
                      <a:pPr algn="ctr">
                        <a:spcAft>
                          <a:spcPts val="0"/>
                        </a:spcAft>
                      </a:pPr>
                      <a:r>
                        <a:rPr lang="en-US" sz="1400" kern="100" dirty="0">
                          <a:effectLst/>
                        </a:rPr>
                        <a:t>BAT-AELs</a:t>
                      </a:r>
                      <a:endParaRPr lang="zh-TW" sz="1200" kern="100" dirty="0">
                        <a:effectLst/>
                      </a:endParaRPr>
                    </a:p>
                  </a:txBody>
                  <a:tcPr marL="68580" marR="68580" marT="0" marB="0" anchor="ctr"/>
                </a:tc>
                <a:tc>
                  <a:txBody>
                    <a:bodyPr/>
                    <a:lstStyle/>
                    <a:p>
                      <a:pPr algn="ctr">
                        <a:spcAft>
                          <a:spcPts val="0"/>
                        </a:spcAft>
                      </a:pPr>
                      <a:r>
                        <a:rPr lang="zh-TW" sz="1400" kern="1200" dirty="0">
                          <a:effectLst/>
                        </a:rPr>
                        <a:t>日本</a:t>
                      </a:r>
                      <a:endParaRPr lang="zh-TW" sz="1200" kern="100" dirty="0">
                        <a:effectLst/>
                      </a:endParaRPr>
                    </a:p>
                  </a:txBody>
                  <a:tcPr marL="68580" marR="68580" marT="0" marB="0" anchor="ctr"/>
                </a:tc>
                <a:tc>
                  <a:txBody>
                    <a:bodyPr/>
                    <a:lstStyle/>
                    <a:p>
                      <a:pPr algn="ctr">
                        <a:spcAft>
                          <a:spcPts val="0"/>
                        </a:spcAft>
                      </a:pPr>
                      <a:r>
                        <a:rPr lang="zh-TW" sz="1400" kern="1200" dirty="0">
                          <a:effectLst/>
                        </a:rPr>
                        <a:t>韓國</a:t>
                      </a:r>
                      <a:endParaRPr lang="zh-TW" sz="1200" kern="100" dirty="0">
                        <a:effectLst/>
                      </a:endParaRPr>
                    </a:p>
                  </a:txBody>
                  <a:tcPr marL="68580" marR="68580" marT="0" marB="0" anchor="ctr"/>
                </a:tc>
                <a:tc>
                  <a:txBody>
                    <a:bodyPr/>
                    <a:lstStyle/>
                    <a:p>
                      <a:pPr algn="ctr">
                        <a:spcAft>
                          <a:spcPts val="0"/>
                        </a:spcAft>
                      </a:pPr>
                      <a:r>
                        <a:rPr lang="zh-TW" sz="1400" kern="1200" dirty="0">
                          <a:effectLst/>
                        </a:rPr>
                        <a:t>大陸</a:t>
                      </a:r>
                    </a:p>
                  </a:txBody>
                  <a:tcPr marL="68580" marR="68580" marT="0" marB="0" anchor="ctr"/>
                </a:tc>
                <a:extLst>
                  <a:ext uri="{0D108BD9-81ED-4DB2-BD59-A6C34878D82A}">
                    <a16:rowId xmlns="" xmlns:a16="http://schemas.microsoft.com/office/drawing/2014/main" val="10000"/>
                  </a:ext>
                </a:extLst>
              </a:tr>
              <a:tr h="589861">
                <a:tc>
                  <a:txBody>
                    <a:bodyPr/>
                    <a:lstStyle/>
                    <a:p>
                      <a:pPr algn="ctr">
                        <a:spcAft>
                          <a:spcPts val="0"/>
                        </a:spcAft>
                      </a:pPr>
                      <a:r>
                        <a:rPr lang="zh-TW" sz="1400" kern="1200">
                          <a:effectLst/>
                        </a:rPr>
                        <a:t>氮氧化物</a:t>
                      </a:r>
                      <a:endParaRPr lang="zh-TW" sz="1200" kern="100">
                        <a:effectLst/>
                      </a:endParaRPr>
                    </a:p>
                    <a:p>
                      <a:pPr algn="ctr">
                        <a:spcAft>
                          <a:spcPts val="0"/>
                        </a:spcAft>
                      </a:pPr>
                      <a:r>
                        <a:rPr lang="en-US" sz="1400" kern="1200">
                          <a:effectLst/>
                        </a:rPr>
                        <a:t>(ppm)</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400" kern="100">
                          <a:effectLst/>
                        </a:rPr>
                        <a:t>15~150</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400" kern="100" dirty="0">
                          <a:solidFill>
                            <a:srgbClr val="FF0000"/>
                          </a:solidFill>
                          <a:effectLst/>
                        </a:rPr>
                        <a:t>2~2.5</a:t>
                      </a:r>
                      <a:endParaRPr lang="zh-TW" sz="1200" kern="100" dirty="0">
                        <a:solidFill>
                          <a:srgbClr val="FF0000"/>
                        </a:solidFill>
                        <a:effectLst/>
                        <a:latin typeface="Calibri"/>
                        <a:ea typeface="新細明體"/>
                        <a:cs typeface="Times New Roman"/>
                      </a:endParaRPr>
                    </a:p>
                  </a:txBody>
                  <a:tcPr marL="68580" marR="68580" marT="0" marB="0" anchor="ctr"/>
                </a:tc>
                <a:tc>
                  <a:txBody>
                    <a:bodyPr/>
                    <a:lstStyle/>
                    <a:p>
                      <a:pPr algn="ctr">
                        <a:spcAft>
                          <a:spcPts val="0"/>
                        </a:spcAft>
                      </a:pPr>
                      <a:r>
                        <a:rPr lang="en-US" sz="1400" kern="100">
                          <a:effectLst/>
                        </a:rPr>
                        <a:t>5~22</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400" kern="1200" dirty="0">
                          <a:effectLst/>
                        </a:rPr>
                        <a:t>84</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400" kern="1200">
                          <a:effectLst/>
                        </a:rPr>
                        <a:t>10</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400" kern="1200" dirty="0">
                          <a:effectLst/>
                        </a:rPr>
                        <a:t>24</a:t>
                      </a:r>
                      <a:endParaRPr lang="zh-TW" sz="1200" kern="100" dirty="0">
                        <a:effectLst/>
                        <a:latin typeface="Calibri"/>
                        <a:ea typeface="新細明體"/>
                        <a:cs typeface="Times New Roman"/>
                      </a:endParaRPr>
                    </a:p>
                  </a:txBody>
                  <a:tcPr marL="68580" marR="68580" marT="0" marB="0" anchor="ctr"/>
                </a:tc>
                <a:extLst>
                  <a:ext uri="{0D108BD9-81ED-4DB2-BD59-A6C34878D82A}">
                    <a16:rowId xmlns="" xmlns:a16="http://schemas.microsoft.com/office/drawing/2014/main" val="10001"/>
                  </a:ext>
                </a:extLst>
              </a:tr>
            </a:tbl>
          </a:graphicData>
        </a:graphic>
      </p:graphicFrame>
      <p:sp>
        <p:nvSpPr>
          <p:cNvPr id="6" name="矩形 5"/>
          <p:cNvSpPr/>
          <p:nvPr/>
        </p:nvSpPr>
        <p:spPr>
          <a:xfrm>
            <a:off x="755576" y="2780556"/>
            <a:ext cx="7704856" cy="990015"/>
          </a:xfrm>
          <a:prstGeom prst="rect">
            <a:avLst/>
          </a:prstGeom>
        </p:spPr>
        <p:txBody>
          <a:bodyPr wrap="square">
            <a:spAutoFit/>
          </a:bodyPr>
          <a:lstStyle/>
          <a:p>
            <a:pPr>
              <a:lnSpc>
                <a:spcPts val="1000"/>
              </a:lnSpc>
            </a:pPr>
            <a:r>
              <a:rPr lang="zh-TW" altLang="en-US" sz="700" b="1" dirty="0">
                <a:latin typeface="微軟正黑體" panose="020B0604030504040204" pitchFamily="34" charset="-120"/>
                <a:ea typeface="微軟正黑體" panose="020B0604030504040204" pitchFamily="34" charset="-120"/>
              </a:rPr>
              <a:t>資料來源</a:t>
            </a:r>
            <a:r>
              <a:rPr lang="zh-TW" altLang="zh-TW" sz="700" b="1" dirty="0">
                <a:latin typeface="微軟正黑體" panose="020B0604030504040204" pitchFamily="34" charset="-120"/>
                <a:ea typeface="微軟正黑體" panose="020B0604030504040204" pitchFamily="34" charset="-120"/>
              </a:rPr>
              <a:t>：</a:t>
            </a:r>
            <a:r>
              <a:rPr lang="en-US" altLang="zh-TW" sz="700" b="1" dirty="0">
                <a:latin typeface="微軟正黑體" panose="020B0604030504040204" pitchFamily="34" charset="-120"/>
                <a:ea typeface="微軟正黑體" panose="020B0604030504040204" pitchFamily="34" charset="-120"/>
              </a:rPr>
              <a:t>1</a:t>
            </a:r>
            <a:r>
              <a:rPr lang="zh-TW" altLang="zh-TW" sz="700" b="1" dirty="0">
                <a:latin typeface="微軟正黑體" panose="020B0604030504040204" pitchFamily="34" charset="-120"/>
                <a:ea typeface="微軟正黑體" panose="020B0604030504040204" pitchFamily="34" charset="-120"/>
              </a:rPr>
              <a:t>、美國標準摘自「</a:t>
            </a:r>
            <a:r>
              <a:rPr lang="en-US" altLang="zh-TW" sz="700" b="1" dirty="0">
                <a:latin typeface="微軟正黑體" panose="020B0604030504040204" pitchFamily="34" charset="-120"/>
                <a:ea typeface="微軟正黑體" panose="020B0604030504040204" pitchFamily="34" charset="-120"/>
              </a:rPr>
              <a:t>Subpart KKKK - Standards of Performance for Stationary Combustion Turbines</a:t>
            </a:r>
            <a:r>
              <a:rPr lang="zh-TW" altLang="zh-TW" sz="700" b="1" dirty="0">
                <a:latin typeface="微軟正黑體" panose="020B0604030504040204" pitchFamily="34" charset="-120"/>
                <a:ea typeface="微軟正黑體" panose="020B0604030504040204" pitchFamily="34" charset="-120"/>
              </a:rPr>
              <a:t>」。</a:t>
            </a:r>
          </a:p>
          <a:p>
            <a:pPr>
              <a:lnSpc>
                <a:spcPts val="1000"/>
              </a:lnSpc>
            </a:pPr>
            <a:r>
              <a:rPr lang="en-US" altLang="zh-TW" sz="700" b="1" dirty="0">
                <a:latin typeface="微軟正黑體" panose="020B0604030504040204" pitchFamily="34" charset="-120"/>
                <a:ea typeface="微軟正黑體" panose="020B0604030504040204" pitchFamily="34" charset="-120"/>
              </a:rPr>
              <a:t>2</a:t>
            </a:r>
            <a:r>
              <a:rPr lang="zh-TW" altLang="zh-TW" sz="700" b="1" dirty="0">
                <a:latin typeface="微軟正黑體" panose="020B0604030504040204" pitchFamily="34" charset="-120"/>
                <a:ea typeface="微軟正黑體" panose="020B0604030504040204" pitchFamily="34" charset="-120"/>
              </a:rPr>
              <a:t>、美國加州南岸標準摘自「</a:t>
            </a:r>
            <a:r>
              <a:rPr lang="en-US" altLang="zh-TW" sz="700" b="1" dirty="0">
                <a:latin typeface="微軟正黑體" panose="020B0604030504040204" pitchFamily="34" charset="-120"/>
                <a:ea typeface="微軟正黑體" panose="020B0604030504040204" pitchFamily="34" charset="-120"/>
              </a:rPr>
              <a:t>RULE 1135. EMISSIONS OF OXIDES OF NITROGEN FROM ELECTRICITY GENERATING FACILITIES</a:t>
            </a:r>
            <a:r>
              <a:rPr lang="zh-TW" altLang="zh-TW" sz="700" b="1" dirty="0">
                <a:latin typeface="微軟正黑體" panose="020B0604030504040204" pitchFamily="34" charset="-120"/>
                <a:ea typeface="微軟正黑體" panose="020B0604030504040204" pitchFamily="34" charset="-120"/>
              </a:rPr>
              <a:t>」。</a:t>
            </a:r>
          </a:p>
          <a:p>
            <a:pPr>
              <a:lnSpc>
                <a:spcPts val="1000"/>
              </a:lnSpc>
            </a:pPr>
            <a:r>
              <a:rPr lang="en-US" altLang="zh-TW" sz="700" b="1" dirty="0">
                <a:latin typeface="微軟正黑體" panose="020B0604030504040204" pitchFamily="34" charset="-120"/>
                <a:ea typeface="微軟正黑體" panose="020B0604030504040204" pitchFamily="34" charset="-120"/>
              </a:rPr>
              <a:t>3</a:t>
            </a:r>
            <a:r>
              <a:rPr lang="zh-TW" altLang="zh-TW" sz="700" b="1" dirty="0">
                <a:latin typeface="微軟正黑體" panose="020B0604030504040204" pitchFamily="34" charset="-120"/>
                <a:ea typeface="微軟正黑體" panose="020B0604030504040204" pitchFamily="34" charset="-120"/>
              </a:rPr>
              <a:t>、歐盟資料引自「</a:t>
            </a:r>
            <a:r>
              <a:rPr lang="en-US" altLang="zh-TW" sz="700" b="1" dirty="0">
                <a:latin typeface="微軟正黑體" panose="020B0604030504040204" pitchFamily="34" charset="-120"/>
                <a:ea typeface="微軟正黑體" panose="020B0604030504040204" pitchFamily="34" charset="-120"/>
              </a:rPr>
              <a:t>Best Available Techniques (BAT) Reference Document for Large Combustion Plants</a:t>
            </a:r>
            <a:r>
              <a:rPr lang="zh-TW" altLang="zh-TW" sz="700" b="1" dirty="0">
                <a:latin typeface="微軟正黑體" panose="020B0604030504040204" pitchFamily="34" charset="-120"/>
                <a:ea typeface="微軟正黑體" panose="020B0604030504040204" pitchFamily="34" charset="-120"/>
              </a:rPr>
              <a:t>」，其氮氧化物排放限值單位為</a:t>
            </a:r>
            <a:r>
              <a:rPr lang="en-US" altLang="zh-TW" sz="700" b="1" dirty="0">
                <a:latin typeface="微軟正黑體" panose="020B0604030504040204" pitchFamily="34" charset="-120"/>
                <a:ea typeface="微軟正黑體" panose="020B0604030504040204" pitchFamily="34" charset="-120"/>
              </a:rPr>
              <a:t>mg/Nm3</a:t>
            </a:r>
            <a:r>
              <a:rPr lang="zh-TW" altLang="zh-TW" sz="700" b="1" dirty="0">
                <a:latin typeface="微軟正黑體" panose="020B0604030504040204" pitchFamily="34" charset="-120"/>
                <a:ea typeface="微軟正黑體" panose="020B0604030504040204" pitchFamily="34" charset="-120"/>
              </a:rPr>
              <a:t>；為方便查閱比較，已換算為</a:t>
            </a:r>
            <a:r>
              <a:rPr lang="en-US" altLang="zh-TW" sz="700" b="1" dirty="0">
                <a:latin typeface="微軟正黑體" panose="020B0604030504040204" pitchFamily="34" charset="-120"/>
                <a:ea typeface="微軟正黑體" panose="020B0604030504040204" pitchFamily="34" charset="-120"/>
              </a:rPr>
              <a:t>ppm</a:t>
            </a:r>
            <a:r>
              <a:rPr lang="zh-TW" altLang="zh-TW" sz="700" b="1" dirty="0">
                <a:latin typeface="微軟正黑體" panose="020B0604030504040204" pitchFamily="34" charset="-120"/>
                <a:ea typeface="微軟正黑體" panose="020B0604030504040204" pitchFamily="34" charset="-120"/>
              </a:rPr>
              <a:t>濃度值。</a:t>
            </a:r>
          </a:p>
          <a:p>
            <a:pPr>
              <a:lnSpc>
                <a:spcPts val="1000"/>
              </a:lnSpc>
            </a:pPr>
            <a:r>
              <a:rPr lang="en-US" altLang="zh-TW" sz="700" b="1" dirty="0">
                <a:latin typeface="微軟正黑體" panose="020B0604030504040204" pitchFamily="34" charset="-120"/>
                <a:ea typeface="微軟正黑體" panose="020B0604030504040204" pitchFamily="34" charset="-120"/>
              </a:rPr>
              <a:t>4</a:t>
            </a:r>
            <a:r>
              <a:rPr lang="zh-TW" altLang="zh-TW" sz="700" b="1" dirty="0">
                <a:latin typeface="微軟正黑體" panose="020B0604030504040204" pitchFamily="34" charset="-120"/>
                <a:ea typeface="微軟正黑體" panose="020B0604030504040204" pitchFamily="34" charset="-120"/>
              </a:rPr>
              <a:t>、日本資料來源：</a:t>
            </a:r>
            <a:r>
              <a:rPr lang="en-US" altLang="zh-TW" sz="700" b="1" dirty="0">
                <a:latin typeface="微軟正黑體" panose="020B0604030504040204" pitchFamily="34" charset="-120"/>
                <a:ea typeface="微軟正黑體" panose="020B0604030504040204" pitchFamily="34" charset="-120"/>
                <a:hlinkClick r:id="rId2"/>
              </a:rPr>
              <a:t>https://www.env.go.jp/en/air/aq/air/air4_table.html</a:t>
            </a:r>
            <a:r>
              <a:rPr lang="zh-TW" altLang="zh-TW" sz="700" b="1" dirty="0">
                <a:latin typeface="微軟正黑體" panose="020B0604030504040204" pitchFamily="34" charset="-120"/>
                <a:ea typeface="微軟正黑體" panose="020B0604030504040204" pitchFamily="34" charset="-120"/>
              </a:rPr>
              <a:t>，其氣渦輪機組氧氣校正基準為</a:t>
            </a:r>
            <a:r>
              <a:rPr lang="en-US" altLang="zh-TW" sz="700" b="1" dirty="0">
                <a:latin typeface="微軟正黑體" panose="020B0604030504040204" pitchFamily="34" charset="-120"/>
                <a:ea typeface="微軟正黑體" panose="020B0604030504040204" pitchFamily="34" charset="-120"/>
              </a:rPr>
              <a:t>16%</a:t>
            </a:r>
            <a:r>
              <a:rPr lang="zh-TW" altLang="zh-TW" sz="700" b="1" dirty="0">
                <a:latin typeface="微軟正黑體" panose="020B0604030504040204" pitchFamily="34" charset="-120"/>
                <a:ea typeface="微軟正黑體" panose="020B0604030504040204" pitchFamily="34" charset="-120"/>
              </a:rPr>
              <a:t>，為方便查閱比較，已換算為</a:t>
            </a:r>
            <a:r>
              <a:rPr lang="en-US" altLang="zh-TW" sz="700" b="1" dirty="0">
                <a:latin typeface="微軟正黑體" panose="020B0604030504040204" pitchFamily="34" charset="-120"/>
                <a:ea typeface="微軟正黑體" panose="020B0604030504040204" pitchFamily="34" charset="-120"/>
              </a:rPr>
              <a:t>15%</a:t>
            </a:r>
            <a:r>
              <a:rPr lang="zh-TW" altLang="zh-TW" sz="700" b="1" dirty="0">
                <a:latin typeface="微軟正黑體" panose="020B0604030504040204" pitchFamily="34" charset="-120"/>
                <a:ea typeface="微軟正黑體" panose="020B0604030504040204" pitchFamily="34" charset="-120"/>
              </a:rPr>
              <a:t>含氧基準濃度值。</a:t>
            </a:r>
          </a:p>
          <a:p>
            <a:pPr>
              <a:lnSpc>
                <a:spcPts val="1000"/>
              </a:lnSpc>
            </a:pPr>
            <a:r>
              <a:rPr lang="en-US" altLang="zh-TW" sz="700" b="1" dirty="0">
                <a:latin typeface="微軟正黑體" panose="020B0604030504040204" pitchFamily="34" charset="-120"/>
                <a:ea typeface="微軟正黑體" panose="020B0604030504040204" pitchFamily="34" charset="-120"/>
              </a:rPr>
              <a:t>5</a:t>
            </a:r>
            <a:r>
              <a:rPr lang="zh-TW" altLang="zh-TW" sz="700" b="1" dirty="0">
                <a:latin typeface="微軟正黑體" panose="020B0604030504040204" pitchFamily="34" charset="-120"/>
                <a:ea typeface="微軟正黑體" panose="020B0604030504040204" pitchFamily="34" charset="-120"/>
              </a:rPr>
              <a:t>、韓國標準摘自「대기환경보전법시행규칙</a:t>
            </a:r>
            <a:r>
              <a:rPr lang="en-US" altLang="zh-TW" sz="700" b="1" dirty="0">
                <a:latin typeface="微軟正黑體" panose="020B0604030504040204" pitchFamily="34" charset="-120"/>
                <a:ea typeface="微軟正黑體" panose="020B0604030504040204" pitchFamily="34" charset="-120"/>
              </a:rPr>
              <a:t> [</a:t>
            </a:r>
            <a:r>
              <a:rPr lang="zh-TW" altLang="zh-TW" sz="700" b="1" dirty="0">
                <a:latin typeface="微軟正黑體" panose="020B0604030504040204" pitchFamily="34" charset="-120"/>
                <a:ea typeface="微軟正黑體" panose="020B0604030504040204" pitchFamily="34" charset="-120"/>
              </a:rPr>
              <a:t>별표</a:t>
            </a:r>
            <a:r>
              <a:rPr lang="en-US" altLang="zh-TW" sz="700" b="1" dirty="0">
                <a:latin typeface="微軟正黑體" panose="020B0604030504040204" pitchFamily="34" charset="-120"/>
                <a:ea typeface="微軟正黑體" panose="020B0604030504040204" pitchFamily="34" charset="-120"/>
              </a:rPr>
              <a:t>8]</a:t>
            </a:r>
            <a:r>
              <a:rPr lang="zh-TW" altLang="zh-TW" sz="700" b="1" dirty="0">
                <a:latin typeface="微軟正黑體" panose="020B0604030504040204" pitchFamily="34" charset="-120"/>
                <a:ea typeface="微軟正黑體" panose="020B0604030504040204" pitchFamily="34" charset="-120"/>
              </a:rPr>
              <a:t>대기오염물질의배출허용기준</a:t>
            </a:r>
            <a:r>
              <a:rPr lang="en-US" altLang="zh-TW" sz="700" b="1" dirty="0">
                <a:latin typeface="微軟正黑體" panose="020B0604030504040204" pitchFamily="34" charset="-120"/>
                <a:ea typeface="微軟正黑體" panose="020B0604030504040204" pitchFamily="34" charset="-120"/>
              </a:rPr>
              <a:t>(</a:t>
            </a:r>
            <a:r>
              <a:rPr lang="zh-TW" altLang="zh-TW" sz="700" b="1" dirty="0">
                <a:latin typeface="微軟正黑體" panose="020B0604030504040204" pitchFamily="34" charset="-120"/>
                <a:ea typeface="微軟正黑體" panose="020B0604030504040204" pitchFamily="34" charset="-120"/>
              </a:rPr>
              <a:t>제</a:t>
            </a:r>
            <a:r>
              <a:rPr lang="en-US" altLang="zh-TW" sz="700" b="1" dirty="0">
                <a:latin typeface="微軟正黑體" panose="020B0604030504040204" pitchFamily="34" charset="-120"/>
                <a:ea typeface="微軟正黑體" panose="020B0604030504040204" pitchFamily="34" charset="-120"/>
              </a:rPr>
              <a:t>15</a:t>
            </a:r>
            <a:r>
              <a:rPr lang="zh-TW" altLang="zh-TW" sz="700" b="1" dirty="0">
                <a:latin typeface="微軟正黑體" panose="020B0604030504040204" pitchFamily="34" charset="-120"/>
                <a:ea typeface="微軟正黑體" panose="020B0604030504040204" pitchFamily="34" charset="-120"/>
              </a:rPr>
              <a:t>조 관련</a:t>
            </a:r>
            <a:r>
              <a:rPr lang="en-US" altLang="zh-TW" sz="700" b="1" dirty="0">
                <a:latin typeface="微軟正黑體" panose="020B0604030504040204" pitchFamily="34" charset="-120"/>
                <a:ea typeface="微軟正黑體" panose="020B0604030504040204" pitchFamily="34" charset="-120"/>
              </a:rPr>
              <a:t>)</a:t>
            </a:r>
            <a:r>
              <a:rPr lang="zh-TW" altLang="zh-TW" sz="700" b="1" dirty="0">
                <a:latin typeface="微軟正黑體" panose="020B0604030504040204" pitchFamily="34" charset="-120"/>
                <a:ea typeface="微軟正黑體" panose="020B0604030504040204" pitchFamily="34" charset="-120"/>
              </a:rPr>
              <a:t>」。</a:t>
            </a:r>
          </a:p>
          <a:p>
            <a:pPr>
              <a:lnSpc>
                <a:spcPts val="1000"/>
              </a:lnSpc>
            </a:pPr>
            <a:r>
              <a:rPr lang="en-US" altLang="zh-TW" sz="700" b="1" dirty="0">
                <a:latin typeface="微軟正黑體" panose="020B0604030504040204" pitchFamily="34" charset="-120"/>
                <a:ea typeface="微軟正黑體" panose="020B0604030504040204" pitchFamily="34" charset="-120"/>
              </a:rPr>
              <a:t>6</a:t>
            </a:r>
            <a:r>
              <a:rPr lang="zh-TW" altLang="zh-TW" sz="700" b="1" dirty="0">
                <a:latin typeface="微軟正黑體" panose="020B0604030504040204" pitchFamily="34" charset="-120"/>
                <a:ea typeface="微軟正黑體" panose="020B0604030504040204" pitchFamily="34" charset="-120"/>
              </a:rPr>
              <a:t>、大陸標準摘自「火电厂大气污染物排放标准」，其氮氧化物限值單位為</a:t>
            </a:r>
            <a:r>
              <a:rPr lang="en-US" altLang="zh-TW" sz="700" b="1" dirty="0">
                <a:latin typeface="微軟正黑體" panose="020B0604030504040204" pitchFamily="34" charset="-120"/>
                <a:ea typeface="微軟正黑體" panose="020B0604030504040204" pitchFamily="34" charset="-120"/>
              </a:rPr>
              <a:t>mg/Nm3</a:t>
            </a:r>
            <a:r>
              <a:rPr lang="zh-TW" altLang="zh-TW" sz="700" b="1" dirty="0">
                <a:latin typeface="微軟正黑體" panose="020B0604030504040204" pitchFamily="34" charset="-120"/>
                <a:ea typeface="微軟正黑體" panose="020B0604030504040204" pitchFamily="34" charset="-120"/>
              </a:rPr>
              <a:t>；為方便查閱比較，已換算為</a:t>
            </a:r>
            <a:r>
              <a:rPr lang="en-US" altLang="zh-TW" sz="700" b="1" dirty="0">
                <a:latin typeface="微軟正黑體" panose="020B0604030504040204" pitchFamily="34" charset="-120"/>
                <a:ea typeface="微軟正黑體" panose="020B0604030504040204" pitchFamily="34" charset="-120"/>
              </a:rPr>
              <a:t>ppm</a:t>
            </a:r>
            <a:r>
              <a:rPr lang="zh-TW" altLang="zh-TW" sz="700" b="1" dirty="0">
                <a:latin typeface="微軟正黑體" panose="020B0604030504040204" pitchFamily="34" charset="-120"/>
                <a:ea typeface="微軟正黑體" panose="020B0604030504040204" pitchFamily="34" charset="-120"/>
              </a:rPr>
              <a:t>濃度值。</a:t>
            </a:r>
          </a:p>
        </p:txBody>
      </p:sp>
      <p:sp>
        <p:nvSpPr>
          <p:cNvPr id="7" name="11 Rectángulo"/>
          <p:cNvSpPr/>
          <p:nvPr/>
        </p:nvSpPr>
        <p:spPr>
          <a:xfrm>
            <a:off x="899592" y="3933056"/>
            <a:ext cx="3672408" cy="450492"/>
          </a:xfrm>
          <a:prstGeom prst="rect">
            <a:avLst/>
          </a:prstGeom>
          <a:solidFill>
            <a:srgbClr val="22A0D7"/>
          </a:solidFill>
          <a:ln w="63500" cap="flat" cmpd="sng" algn="ctr">
            <a:solidFill>
              <a:sysClr val="window" lastClr="FFFFFF"/>
            </a:solidFill>
            <a:prstDash val="solid"/>
          </a:ln>
          <a:effectLst>
            <a:outerShdw blurRad="127000" dist="38100" dir="8100000" algn="tr" rotWithShape="0">
              <a:prstClr val="black">
                <a:alpha val="40000"/>
              </a:prstClr>
            </a:outerShdw>
          </a:effectLst>
        </p:spPr>
        <p:txBody>
          <a:bodyPr lIns="68559" tIns="34279" rIns="68559" bIns="34279"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zh-TW" altLang="en-US" b="1" kern="0" dirty="0">
                <a:solidFill>
                  <a:prstClr val="white"/>
                </a:solidFill>
                <a:latin typeface="華康仿宋體W6(P)" panose="02020600000000000000" pitchFamily="18" charset="-120"/>
                <a:ea typeface="華康仿宋體W6(P)" panose="02020600000000000000" pitchFamily="18" charset="-120"/>
              </a:rPr>
              <a:t>中火與中佳燃氣機組設置情形</a:t>
            </a:r>
            <a:endParaRPr lang="zh-CN" altLang="en-US" b="1" kern="0" dirty="0">
              <a:solidFill>
                <a:prstClr val="white"/>
              </a:solidFill>
              <a:latin typeface="華康仿宋體W6(P)" panose="02020600000000000000" pitchFamily="18" charset="-120"/>
              <a:ea typeface="華康仿宋體W6(P)" panose="02020600000000000000" pitchFamily="18" charset="-120"/>
            </a:endParaRPr>
          </a:p>
        </p:txBody>
      </p:sp>
      <p:sp>
        <p:nvSpPr>
          <p:cNvPr id="9" name="圖說文字: 向左箭號 4">
            <a:extLst>
              <a:ext uri="{FF2B5EF4-FFF2-40B4-BE49-F238E27FC236}">
                <a16:creationId xmlns="" xmlns:a16="http://schemas.microsoft.com/office/drawing/2014/main" id="{FBAE8504-213D-4771-94C8-AC96B9CE9CE6}"/>
              </a:ext>
            </a:extLst>
          </p:cNvPr>
          <p:cNvSpPr/>
          <p:nvPr/>
        </p:nvSpPr>
        <p:spPr bwMode="auto">
          <a:xfrm>
            <a:off x="5076056" y="4490386"/>
            <a:ext cx="3744416" cy="1746926"/>
          </a:xfrm>
          <a:prstGeom prst="leftArrowCallout">
            <a:avLst>
              <a:gd name="adj1" fmla="val 18021"/>
              <a:gd name="adj2" fmla="val 12786"/>
              <a:gd name="adj3" fmla="val 21510"/>
              <a:gd name="adj4" fmla="val 86291"/>
            </a:avLst>
          </a:prstGeom>
          <a:solidFill>
            <a:srgbClr val="FFFF00">
              <a:alpha val="50000"/>
            </a:srgbClr>
          </a:solidFill>
          <a:ln w="15875">
            <a:solidFill>
              <a:srgbClr val="0070C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zh-TW" altLang="en-US" sz="1600" b="1" dirty="0">
                <a:solidFill>
                  <a:srgbClr val="FF0000"/>
                </a:solidFill>
                <a:latin typeface="微軟正黑體" panose="020B0604030504040204" pitchFamily="34" charset="-120"/>
                <a:ea typeface="微軟正黑體" panose="020B0604030504040204" pitchFamily="34" charset="-120"/>
              </a:rPr>
              <a:t>加強管制未來</a:t>
            </a:r>
            <a:r>
              <a:rPr lang="zh-TW" altLang="en-US" sz="1600" b="1" dirty="0" smtClean="0">
                <a:solidFill>
                  <a:srgbClr val="FF0000"/>
                </a:solidFill>
                <a:latin typeface="微軟正黑體" panose="020B0604030504040204" pitchFamily="34" charset="-120"/>
                <a:ea typeface="微軟正黑體" panose="020B0604030504040204" pitchFamily="34" charset="-120"/>
              </a:rPr>
              <a:t>新設機組</a:t>
            </a:r>
            <a:endParaRPr lang="zh-TW" altLang="en-US" sz="1600" b="1" dirty="0">
              <a:solidFill>
                <a:srgbClr val="FF0000"/>
              </a:solidFill>
              <a:latin typeface="微軟正黑體" panose="020B0604030504040204" pitchFamily="34" charset="-120"/>
              <a:ea typeface="微軟正黑體" panose="020B0604030504040204" pitchFamily="34" charset="-120"/>
            </a:endParaRPr>
          </a:p>
          <a:p>
            <a:pPr marL="271463" lvl="1">
              <a:lnSpc>
                <a:spcPts val="1800"/>
              </a:lnSpc>
              <a:spcBef>
                <a:spcPts val="300"/>
              </a:spcBef>
            </a:pPr>
            <a:r>
              <a:rPr lang="zh-TW" altLang="en-US" sz="1400" b="1" dirty="0" smtClean="0">
                <a:solidFill>
                  <a:srgbClr val="0070C0"/>
                </a:solidFill>
                <a:latin typeface="微軟正黑體" panose="020B0604030504040204" pitchFamily="34" charset="-120"/>
                <a:ea typeface="微軟正黑體" panose="020B0604030504040204" pitchFamily="34" charset="-120"/>
              </a:rPr>
              <a:t>氣</a:t>
            </a:r>
            <a:r>
              <a:rPr lang="zh-TW" altLang="en-US" sz="1400" b="1" dirty="0">
                <a:solidFill>
                  <a:srgbClr val="0070C0"/>
                </a:solidFill>
                <a:latin typeface="微軟正黑體" panose="020B0604030504040204" pitchFamily="34" charset="-120"/>
                <a:ea typeface="微軟正黑體" panose="020B0604030504040204" pitchFamily="34" charset="-120"/>
              </a:rPr>
              <a:t>渦輪與複循環發電程序由於燃料特性，排放污染物以</a:t>
            </a:r>
            <a:r>
              <a:rPr lang="en-US" altLang="zh-TW" sz="1400" b="1" dirty="0">
                <a:solidFill>
                  <a:srgbClr val="0070C0"/>
                </a:solidFill>
                <a:latin typeface="微軟正黑體" panose="020B0604030504040204" pitchFamily="34" charset="-120"/>
                <a:ea typeface="微軟正黑體" panose="020B0604030504040204" pitchFamily="34" charset="-120"/>
              </a:rPr>
              <a:t>NOx</a:t>
            </a:r>
            <a:r>
              <a:rPr lang="zh-TW" altLang="en-US" sz="1400" b="1" dirty="0">
                <a:solidFill>
                  <a:srgbClr val="0070C0"/>
                </a:solidFill>
                <a:latin typeface="微軟正黑體" panose="020B0604030504040204" pitchFamily="34" charset="-120"/>
                <a:ea typeface="微軟正黑體" panose="020B0604030504040204" pitchFamily="34" charset="-120"/>
              </a:rPr>
              <a:t>為主，因此本次將針對</a:t>
            </a:r>
            <a:r>
              <a:rPr lang="en-US" altLang="zh-TW" sz="1400" b="1" dirty="0">
                <a:solidFill>
                  <a:srgbClr val="0070C0"/>
                </a:solidFill>
                <a:latin typeface="微軟正黑體" panose="020B0604030504040204" pitchFamily="34" charset="-120"/>
                <a:ea typeface="微軟正黑體" panose="020B0604030504040204" pitchFamily="34" charset="-120"/>
              </a:rPr>
              <a:t>NOx</a:t>
            </a:r>
            <a:r>
              <a:rPr lang="zh-TW" altLang="en-US" sz="1400" b="1" dirty="0">
                <a:solidFill>
                  <a:srgbClr val="0070C0"/>
                </a:solidFill>
                <a:latin typeface="微軟正黑體" panose="020B0604030504040204" pitchFamily="34" charset="-120"/>
                <a:ea typeface="微軟正黑體" panose="020B0604030504040204" pitchFamily="34" charset="-120"/>
              </a:rPr>
              <a:t>加嚴管制，期透過第四次電力業加嚴修訂，促使業者提升空污防制設備效能，以減少空污排放，降低空品負荷。</a:t>
            </a:r>
          </a:p>
        </p:txBody>
      </p:sp>
      <p:sp>
        <p:nvSpPr>
          <p:cNvPr id="10" name="矩形 9"/>
          <p:cNvSpPr/>
          <p:nvPr/>
        </p:nvSpPr>
        <p:spPr>
          <a:xfrm>
            <a:off x="683568" y="6042093"/>
            <a:ext cx="3960440" cy="605294"/>
          </a:xfrm>
          <a:prstGeom prst="rect">
            <a:avLst/>
          </a:prstGeom>
        </p:spPr>
        <p:txBody>
          <a:bodyPr wrap="square">
            <a:spAutoFit/>
          </a:bodyPr>
          <a:lstStyle/>
          <a:p>
            <a:pPr>
              <a:lnSpc>
                <a:spcPts val="1000"/>
              </a:lnSpc>
            </a:pPr>
            <a:r>
              <a:rPr lang="zh-TW" altLang="en-US" sz="700" b="1" dirty="0">
                <a:latin typeface="微軟正黑體" panose="020B0604030504040204" pitchFamily="34" charset="-120"/>
                <a:ea typeface="微軟正黑體" panose="020B0604030504040204" pitchFamily="34" charset="-120"/>
              </a:rPr>
              <a:t>資料來源</a:t>
            </a:r>
            <a:r>
              <a:rPr lang="zh-TW" altLang="zh-TW" sz="700" b="1" dirty="0">
                <a:latin typeface="微軟正黑體" panose="020B0604030504040204" pitchFamily="34" charset="-120"/>
                <a:ea typeface="微軟正黑體" panose="020B0604030504040204" pitchFamily="34" charset="-120"/>
              </a:rPr>
              <a:t>：</a:t>
            </a:r>
            <a:r>
              <a:rPr lang="en-US" altLang="zh-TW" sz="700" b="1" dirty="0">
                <a:latin typeface="微軟正黑體" panose="020B0604030504040204" pitchFamily="34" charset="-120"/>
                <a:ea typeface="微軟正黑體" panose="020B0604030504040204" pitchFamily="34" charset="-120"/>
              </a:rPr>
              <a:t>1</a:t>
            </a:r>
            <a:r>
              <a:rPr lang="zh-TW" altLang="en-US" sz="700" b="1" dirty="0">
                <a:latin typeface="微軟正黑體" panose="020B0604030504040204" pitchFamily="34" charset="-120"/>
                <a:ea typeface="微軟正黑體" panose="020B0604030504040204" pitchFamily="34" charset="-120"/>
              </a:rPr>
              <a:t>、</a:t>
            </a:r>
            <a:r>
              <a:rPr lang="zh-TW" altLang="zh-TW" sz="700" b="1" dirty="0">
                <a:latin typeface="微軟正黑體" panose="020B0604030504040204" pitchFamily="34" charset="-120"/>
                <a:ea typeface="微軟正黑體" panose="020B0604030504040204" pitchFamily="34" charset="-120"/>
              </a:rPr>
              <a:t>中火環評承諾限值摘自「台中發電廠新建燃氣機組計畫環境影響說明書</a:t>
            </a:r>
            <a:r>
              <a:rPr lang="en-US" altLang="zh-TW" sz="700" b="1" dirty="0">
                <a:latin typeface="微軟正黑體" panose="020B0604030504040204" pitchFamily="34" charset="-120"/>
                <a:ea typeface="微軟正黑體" panose="020B0604030504040204" pitchFamily="34" charset="-120"/>
              </a:rPr>
              <a:t>(</a:t>
            </a:r>
            <a:r>
              <a:rPr lang="zh-TW" altLang="zh-TW" sz="700" b="1" dirty="0">
                <a:latin typeface="微軟正黑體" panose="020B0604030504040204" pitchFamily="34" charset="-120"/>
                <a:ea typeface="微軟正黑體" panose="020B0604030504040204" pitchFamily="34" charset="-120"/>
              </a:rPr>
              <a:t>定稿本</a:t>
            </a:r>
            <a:r>
              <a:rPr lang="en-US" altLang="zh-TW" sz="700" b="1" dirty="0">
                <a:latin typeface="微軟正黑體" panose="020B0604030504040204" pitchFamily="34" charset="-120"/>
                <a:ea typeface="微軟正黑體" panose="020B0604030504040204" pitchFamily="34" charset="-120"/>
              </a:rPr>
              <a:t>)</a:t>
            </a:r>
            <a:r>
              <a:rPr lang="zh-TW" altLang="zh-TW" sz="700" b="1" dirty="0">
                <a:latin typeface="微軟正黑體" panose="020B0604030504040204" pitchFamily="34" charset="-120"/>
                <a:ea typeface="微軟正黑體" panose="020B0604030504040204" pitchFamily="34" charset="-120"/>
              </a:rPr>
              <a:t>」，其燃氣機組</a:t>
            </a:r>
            <a:r>
              <a:rPr lang="zh-TW" altLang="zh-TW" sz="700" b="1" dirty="0">
                <a:solidFill>
                  <a:srgbClr val="FF0000"/>
                </a:solidFill>
                <a:latin typeface="微軟正黑體" panose="020B0604030504040204" pitchFamily="34" charset="-120"/>
                <a:ea typeface="微軟正黑體" panose="020B0604030504040204" pitchFamily="34" charset="-120"/>
              </a:rPr>
              <a:t>氮氧化物小時值≦</a:t>
            </a:r>
            <a:r>
              <a:rPr lang="en-US" altLang="zh-TW" sz="700" b="1" dirty="0">
                <a:solidFill>
                  <a:srgbClr val="FF0000"/>
                </a:solidFill>
                <a:latin typeface="微軟正黑體" panose="020B0604030504040204" pitchFamily="34" charset="-120"/>
                <a:ea typeface="微軟正黑體" panose="020B0604030504040204" pitchFamily="34" charset="-120"/>
              </a:rPr>
              <a:t>5 ppm(</a:t>
            </a:r>
            <a:r>
              <a:rPr lang="zh-TW" altLang="zh-TW" sz="700" b="1" dirty="0">
                <a:solidFill>
                  <a:srgbClr val="FF0000"/>
                </a:solidFill>
                <a:latin typeface="微軟正黑體" panose="020B0604030504040204" pitchFamily="34" charset="-120"/>
                <a:ea typeface="微軟正黑體" panose="020B0604030504040204" pitchFamily="34" charset="-120"/>
              </a:rPr>
              <a:t>負載</a:t>
            </a:r>
            <a:r>
              <a:rPr lang="en-US" altLang="zh-TW" sz="700" b="1" dirty="0">
                <a:solidFill>
                  <a:srgbClr val="FF0000"/>
                </a:solidFill>
                <a:latin typeface="微軟正黑體" panose="020B0604030504040204" pitchFamily="34" charset="-120"/>
                <a:ea typeface="微軟正黑體" panose="020B0604030504040204" pitchFamily="34" charset="-120"/>
              </a:rPr>
              <a:t>&gt;70%</a:t>
            </a:r>
            <a:r>
              <a:rPr lang="zh-TW" altLang="zh-TW" sz="700" b="1" dirty="0">
                <a:latin typeface="微軟正黑體" panose="020B0604030504040204" pitchFamily="34" charset="-120"/>
                <a:ea typeface="微軟正黑體" panose="020B0604030504040204" pitchFamily="34" charset="-120"/>
              </a:rPr>
              <a:t>，乾基，含氧率</a:t>
            </a:r>
            <a:r>
              <a:rPr lang="en-US" altLang="zh-TW" sz="700" b="1" dirty="0">
                <a:latin typeface="微軟正黑體" panose="020B0604030504040204" pitchFamily="34" charset="-120"/>
                <a:ea typeface="微軟正黑體" panose="020B0604030504040204" pitchFamily="34" charset="-120"/>
              </a:rPr>
              <a:t>15%)</a:t>
            </a:r>
            <a:r>
              <a:rPr lang="zh-TW" altLang="zh-TW" sz="700" b="1" dirty="0">
                <a:latin typeface="微軟正黑體" panose="020B0604030504040204" pitchFamily="34" charset="-120"/>
                <a:ea typeface="微軟正黑體" panose="020B0604030504040204" pitchFamily="34" charset="-120"/>
              </a:rPr>
              <a:t>、年均值≦</a:t>
            </a:r>
            <a:r>
              <a:rPr lang="en-US" altLang="zh-TW" sz="700" b="1" dirty="0">
                <a:latin typeface="微軟正黑體" panose="020B0604030504040204" pitchFamily="34" charset="-120"/>
                <a:ea typeface="微軟正黑體" panose="020B0604030504040204" pitchFamily="34" charset="-120"/>
              </a:rPr>
              <a:t>5 ppm</a:t>
            </a:r>
            <a:r>
              <a:rPr lang="zh-TW" altLang="zh-TW" sz="700" b="1" dirty="0">
                <a:latin typeface="微軟正黑體" panose="020B0604030504040204" pitchFamily="34" charset="-120"/>
                <a:ea typeface="微軟正黑體" panose="020B0604030504040204" pitchFamily="34" charset="-120"/>
              </a:rPr>
              <a:t>。</a:t>
            </a:r>
          </a:p>
          <a:p>
            <a:pPr>
              <a:lnSpc>
                <a:spcPts val="1000"/>
              </a:lnSpc>
            </a:pPr>
            <a:r>
              <a:rPr lang="en-US" altLang="zh-TW" sz="700" b="1" dirty="0">
                <a:latin typeface="微軟正黑體" panose="020B0604030504040204" pitchFamily="34" charset="-120"/>
                <a:ea typeface="微軟正黑體" panose="020B0604030504040204" pitchFamily="34" charset="-120"/>
              </a:rPr>
              <a:t>2</a:t>
            </a:r>
            <a:r>
              <a:rPr lang="zh-TW" altLang="en-US" sz="700" b="1" dirty="0">
                <a:latin typeface="微軟正黑體" panose="020B0604030504040204" pitchFamily="34" charset="-120"/>
                <a:ea typeface="微軟正黑體" panose="020B0604030504040204" pitchFamily="34" charset="-120"/>
              </a:rPr>
              <a:t>、</a:t>
            </a:r>
            <a:r>
              <a:rPr lang="zh-TW" altLang="zh-TW" sz="700" b="1" dirty="0">
                <a:latin typeface="微軟正黑體" panose="020B0604030504040204" pitchFamily="34" charset="-120"/>
                <a:ea typeface="微軟正黑體" panose="020B0604030504040204" pitchFamily="34" charset="-120"/>
              </a:rPr>
              <a:t>中佳環評承諾限值摘自</a:t>
            </a:r>
            <a:r>
              <a:rPr lang="en-US" altLang="zh-TW" sz="700" b="1" dirty="0">
                <a:latin typeface="微軟正黑體" panose="020B0604030504040204" pitchFamily="34" charset="-120"/>
                <a:ea typeface="微軟正黑體" panose="020B0604030504040204" pitchFamily="34" charset="-120"/>
              </a:rPr>
              <a:t>110</a:t>
            </a:r>
            <a:r>
              <a:rPr lang="zh-TW" altLang="zh-TW" sz="700" b="1" dirty="0">
                <a:latin typeface="微軟正黑體" panose="020B0604030504040204" pitchFamily="34" charset="-120"/>
                <a:ea typeface="微軟正黑體" panose="020B0604030504040204" pitchFamily="34" charset="-120"/>
              </a:rPr>
              <a:t>年</a:t>
            </a:r>
            <a:r>
              <a:rPr lang="en-US" altLang="zh-TW" sz="700" b="1" dirty="0">
                <a:latin typeface="微軟正黑體" panose="020B0604030504040204" pitchFamily="34" charset="-120"/>
                <a:ea typeface="微軟正黑體" panose="020B0604030504040204" pitchFamily="34" charset="-120"/>
              </a:rPr>
              <a:t>7</a:t>
            </a:r>
            <a:r>
              <a:rPr lang="zh-TW" altLang="zh-TW" sz="700" b="1" dirty="0">
                <a:latin typeface="微軟正黑體" panose="020B0604030504040204" pitchFamily="34" charset="-120"/>
                <a:ea typeface="微軟正黑體" panose="020B0604030504040204" pitchFamily="34" charset="-120"/>
              </a:rPr>
              <a:t>月</a:t>
            </a:r>
            <a:r>
              <a:rPr lang="en-US" altLang="zh-TW" sz="700" b="1" dirty="0">
                <a:latin typeface="微軟正黑體" panose="020B0604030504040204" pitchFamily="34" charset="-120"/>
                <a:ea typeface="微軟正黑體" panose="020B0604030504040204" pitchFamily="34" charset="-120"/>
              </a:rPr>
              <a:t>5</a:t>
            </a:r>
            <a:r>
              <a:rPr lang="zh-TW" altLang="zh-TW" sz="700" b="1" dirty="0">
                <a:latin typeface="微軟正黑體" panose="020B0604030504040204" pitchFamily="34" charset="-120"/>
                <a:ea typeface="微軟正黑體" panose="020B0604030504040204" pitchFamily="34" charset="-120"/>
              </a:rPr>
              <a:t>日「中佳燃氣複循環電廠興建計畫」環境影響說明書公開會議簡報資料。</a:t>
            </a:r>
          </a:p>
        </p:txBody>
      </p:sp>
      <p:graphicFrame>
        <p:nvGraphicFramePr>
          <p:cNvPr id="12" name="表格 11"/>
          <p:cNvGraphicFramePr>
            <a:graphicFrameLocks noGrp="1"/>
          </p:cNvGraphicFramePr>
          <p:nvPr>
            <p:extLst>
              <p:ext uri="{D42A27DB-BD31-4B8C-83A1-F6EECF244321}">
                <p14:modId xmlns:p14="http://schemas.microsoft.com/office/powerpoint/2010/main" val="2176641128"/>
              </p:ext>
            </p:extLst>
          </p:nvPr>
        </p:nvGraphicFramePr>
        <p:xfrm>
          <a:off x="539551" y="4487950"/>
          <a:ext cx="4464496" cy="1462185"/>
        </p:xfrm>
        <a:graphic>
          <a:graphicData uri="http://schemas.openxmlformats.org/drawingml/2006/table">
            <a:tbl>
              <a:tblPr firstRow="1" bandRow="1">
                <a:tableStyleId>{00A15C55-8517-42AA-B614-E9B94910E393}</a:tableStyleId>
              </a:tblPr>
              <a:tblGrid>
                <a:gridCol w="1116125">
                  <a:extLst>
                    <a:ext uri="{9D8B030D-6E8A-4147-A177-3AD203B41FA5}">
                      <a16:colId xmlns="" xmlns:a16="http://schemas.microsoft.com/office/drawing/2014/main" val="20000"/>
                    </a:ext>
                  </a:extLst>
                </a:gridCol>
                <a:gridCol w="818491">
                  <a:extLst>
                    <a:ext uri="{9D8B030D-6E8A-4147-A177-3AD203B41FA5}">
                      <a16:colId xmlns="" xmlns:a16="http://schemas.microsoft.com/office/drawing/2014/main" val="20001"/>
                    </a:ext>
                  </a:extLst>
                </a:gridCol>
                <a:gridCol w="818491">
                  <a:extLst>
                    <a:ext uri="{9D8B030D-6E8A-4147-A177-3AD203B41FA5}">
                      <a16:colId xmlns="" xmlns:a16="http://schemas.microsoft.com/office/drawing/2014/main" val="20002"/>
                    </a:ext>
                  </a:extLst>
                </a:gridCol>
                <a:gridCol w="818490">
                  <a:extLst>
                    <a:ext uri="{9D8B030D-6E8A-4147-A177-3AD203B41FA5}">
                      <a16:colId xmlns="" xmlns:a16="http://schemas.microsoft.com/office/drawing/2014/main" val="20003"/>
                    </a:ext>
                  </a:extLst>
                </a:gridCol>
                <a:gridCol w="892899">
                  <a:extLst>
                    <a:ext uri="{9D8B030D-6E8A-4147-A177-3AD203B41FA5}">
                      <a16:colId xmlns="" xmlns:a16="http://schemas.microsoft.com/office/drawing/2014/main" val="20004"/>
                    </a:ext>
                  </a:extLst>
                </a:gridCol>
              </a:tblGrid>
              <a:tr h="730665">
                <a:tc>
                  <a:txBody>
                    <a:bodyPr/>
                    <a:lstStyle/>
                    <a:p>
                      <a:pPr algn="ctr"/>
                      <a:r>
                        <a:rPr lang="zh-TW" altLang="en-US" sz="1400" dirty="0"/>
                        <a:t>污染物</a:t>
                      </a:r>
                      <a:endParaRPr lang="zh-TW" altLang="en-US" sz="1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zh-TW" altLang="en-US" sz="1400" dirty="0"/>
                        <a:t>中央標準</a:t>
                      </a:r>
                      <a:endParaRPr lang="zh-TW" altLang="en-US" sz="1400" dirty="0">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dirty="0"/>
                        <a:t>中火環評承諾</a:t>
                      </a:r>
                      <a:endParaRPr lang="zh-TW" altLang="en-US" sz="1400" dirty="0">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dirty="0"/>
                        <a:t>中佳環評承諾</a:t>
                      </a:r>
                      <a:endParaRPr lang="zh-TW" altLang="en-US" sz="1400" dirty="0">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dirty="0">
                          <a:latin typeface="Times New Roman" panose="02020603050405020304" pitchFamily="18" charset="0"/>
                          <a:ea typeface="+mn-ea"/>
                          <a:cs typeface="Times New Roman" panose="02020603050405020304" pitchFamily="18" charset="0"/>
                        </a:rPr>
                        <a:t>臺中市</a:t>
                      </a: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dirty="0">
                          <a:latin typeface="Times New Roman" panose="02020603050405020304" pitchFamily="18" charset="0"/>
                          <a:ea typeface="+mn-ea"/>
                          <a:cs typeface="Times New Roman" panose="02020603050405020304" pitchFamily="18" charset="0"/>
                        </a:rPr>
                        <a:t>標準草案</a:t>
                      </a:r>
                    </a:p>
                  </a:txBody>
                  <a:tcPr anchor="ctr"/>
                </a:tc>
                <a:extLst>
                  <a:ext uri="{0D108BD9-81ED-4DB2-BD59-A6C34878D82A}">
                    <a16:rowId xmlns="" xmlns:a16="http://schemas.microsoft.com/office/drawing/2014/main" val="10000"/>
                  </a:ext>
                </a:extLst>
              </a:tr>
              <a:tr h="730665">
                <a:tc>
                  <a:txBody>
                    <a:bodyPr/>
                    <a:lstStyle/>
                    <a:p>
                      <a:pPr algn="ctr"/>
                      <a:r>
                        <a:rPr lang="zh-TW" altLang="en-US" sz="1400" dirty="0"/>
                        <a:t>氮氧化物</a:t>
                      </a:r>
                      <a:endParaRPr lang="en-US" altLang="zh-TW" sz="1400" dirty="0"/>
                    </a:p>
                    <a:p>
                      <a:pPr algn="ctr"/>
                      <a:r>
                        <a:rPr lang="en-US" altLang="zh-TW" sz="1400" dirty="0"/>
                        <a:t>(ppm)</a:t>
                      </a:r>
                      <a:endParaRPr lang="zh-TW" altLang="en-US" sz="1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400" dirty="0"/>
                        <a:t>10</a:t>
                      </a:r>
                      <a:endParaRPr lang="zh-TW" altLang="en-US" sz="1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400" dirty="0"/>
                        <a:t>≦5</a:t>
                      </a:r>
                      <a:endParaRPr lang="en-US" altLang="zh-TW" sz="1400" dirty="0">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TW" sz="1400" dirty="0"/>
                        <a:t>5</a:t>
                      </a:r>
                      <a:endParaRPr lang="zh-TW" altLang="en-US" sz="1400" dirty="0">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en-US" altLang="zh-TW" sz="1400" kern="1200" dirty="0">
                          <a:solidFill>
                            <a:srgbClr val="FF0000"/>
                          </a:solidFill>
                          <a:latin typeface="+mn-lt"/>
                          <a:ea typeface="+mn-ea"/>
                          <a:cs typeface="+mn-cs"/>
                        </a:rPr>
                        <a:t>2</a:t>
                      </a:r>
                      <a:endParaRPr lang="zh-TW" altLang="en-US" sz="1400" kern="1200" dirty="0">
                        <a:solidFill>
                          <a:srgbClr val="FF0000"/>
                        </a:solidFill>
                        <a:latin typeface="+mn-lt"/>
                        <a:ea typeface="+mn-ea"/>
                        <a:cs typeface="+mn-cs"/>
                      </a:endParaRPr>
                    </a:p>
                  </a:txBody>
                  <a:tcPr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995379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汽電共生設備標準比較</a:t>
            </a:r>
          </a:p>
        </p:txBody>
      </p:sp>
      <p:sp>
        <p:nvSpPr>
          <p:cNvPr id="4" name="投影片編號版面配置區 3"/>
          <p:cNvSpPr>
            <a:spLocks noGrp="1"/>
          </p:cNvSpPr>
          <p:nvPr>
            <p:ph type="sldNum" sz="quarter" idx="12"/>
          </p:nvPr>
        </p:nvSpPr>
        <p:spPr/>
        <p:txBody>
          <a:bodyPr/>
          <a:lstStyle/>
          <a:p>
            <a:fld id="{0528E5BD-B9B3-48D6-A825-19650962E81D}" type="slidenum">
              <a:rPr lang="zh-TW" altLang="en-US" smtClean="0"/>
              <a:pPr/>
              <a:t>4</a:t>
            </a:fld>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629187495"/>
              </p:ext>
            </p:extLst>
          </p:nvPr>
        </p:nvGraphicFramePr>
        <p:xfrm>
          <a:off x="251521" y="1412775"/>
          <a:ext cx="8640960" cy="3744417"/>
        </p:xfrm>
        <a:graphic>
          <a:graphicData uri="http://schemas.openxmlformats.org/drawingml/2006/table">
            <a:tbl>
              <a:tblPr firstRow="1" bandRow="1">
                <a:tableStyleId>{7DF18680-E054-41AD-8BC1-D1AEF772440D}</a:tableStyleId>
              </a:tblPr>
              <a:tblGrid>
                <a:gridCol w="1178930">
                  <a:extLst>
                    <a:ext uri="{9D8B030D-6E8A-4147-A177-3AD203B41FA5}">
                      <a16:colId xmlns="" xmlns:a16="http://schemas.microsoft.com/office/drawing/2014/main" val="20000"/>
                    </a:ext>
                  </a:extLst>
                </a:gridCol>
                <a:gridCol w="640747">
                  <a:extLst>
                    <a:ext uri="{9D8B030D-6E8A-4147-A177-3AD203B41FA5}">
                      <a16:colId xmlns="" xmlns:a16="http://schemas.microsoft.com/office/drawing/2014/main" val="20001"/>
                    </a:ext>
                  </a:extLst>
                </a:gridCol>
                <a:gridCol w="1132650">
                  <a:extLst>
                    <a:ext uri="{9D8B030D-6E8A-4147-A177-3AD203B41FA5}">
                      <a16:colId xmlns="" xmlns:a16="http://schemas.microsoft.com/office/drawing/2014/main" val="20002"/>
                    </a:ext>
                  </a:extLst>
                </a:gridCol>
                <a:gridCol w="936104">
                  <a:extLst>
                    <a:ext uri="{9D8B030D-6E8A-4147-A177-3AD203B41FA5}">
                      <a16:colId xmlns="" xmlns:a16="http://schemas.microsoft.com/office/drawing/2014/main" val="20003"/>
                    </a:ext>
                  </a:extLst>
                </a:gridCol>
                <a:gridCol w="864096">
                  <a:extLst>
                    <a:ext uri="{9D8B030D-6E8A-4147-A177-3AD203B41FA5}">
                      <a16:colId xmlns="" xmlns:a16="http://schemas.microsoft.com/office/drawing/2014/main" val="20004"/>
                    </a:ext>
                  </a:extLst>
                </a:gridCol>
                <a:gridCol w="936104">
                  <a:extLst>
                    <a:ext uri="{9D8B030D-6E8A-4147-A177-3AD203B41FA5}">
                      <a16:colId xmlns="" xmlns:a16="http://schemas.microsoft.com/office/drawing/2014/main" val="20005"/>
                    </a:ext>
                  </a:extLst>
                </a:gridCol>
                <a:gridCol w="1440160">
                  <a:extLst>
                    <a:ext uri="{9D8B030D-6E8A-4147-A177-3AD203B41FA5}">
                      <a16:colId xmlns="" xmlns:a16="http://schemas.microsoft.com/office/drawing/2014/main" val="20006"/>
                    </a:ext>
                  </a:extLst>
                </a:gridCol>
                <a:gridCol w="1512169">
                  <a:extLst>
                    <a:ext uri="{9D8B030D-6E8A-4147-A177-3AD203B41FA5}">
                      <a16:colId xmlns="" xmlns:a16="http://schemas.microsoft.com/office/drawing/2014/main" val="20007"/>
                    </a:ext>
                  </a:extLst>
                </a:gridCol>
              </a:tblGrid>
              <a:tr h="1319403">
                <a:tc>
                  <a:txBody>
                    <a:bodyPr/>
                    <a:lstStyle/>
                    <a:p>
                      <a:pPr algn="ctr">
                        <a:spcAft>
                          <a:spcPts val="0"/>
                        </a:spcAft>
                      </a:pPr>
                      <a:r>
                        <a:rPr lang="zh-TW" sz="1400" kern="100" dirty="0">
                          <a:effectLst/>
                        </a:rPr>
                        <a:t>項目</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zh-TW" sz="1400" kern="100" dirty="0">
                          <a:effectLst/>
                        </a:rPr>
                        <a:t>美國</a:t>
                      </a:r>
                      <a:endParaRPr lang="zh-TW" sz="1200" kern="100" dirty="0">
                        <a:effectLst/>
                      </a:endParaRPr>
                    </a:p>
                  </a:txBody>
                  <a:tcPr marL="68580" marR="68580" marT="0" marB="0" anchor="ctr"/>
                </a:tc>
                <a:tc>
                  <a:txBody>
                    <a:bodyPr/>
                    <a:lstStyle/>
                    <a:p>
                      <a:pPr algn="ctr">
                        <a:spcAft>
                          <a:spcPts val="0"/>
                        </a:spcAft>
                      </a:pPr>
                      <a:r>
                        <a:rPr lang="zh-TW" sz="1400" kern="100" dirty="0">
                          <a:effectLst/>
                        </a:rPr>
                        <a:t>歐盟</a:t>
                      </a:r>
                      <a:endParaRPr lang="zh-TW" sz="1200" kern="100" dirty="0">
                        <a:effectLst/>
                      </a:endParaRPr>
                    </a:p>
                    <a:p>
                      <a:pPr algn="ctr">
                        <a:spcAft>
                          <a:spcPts val="0"/>
                        </a:spcAft>
                      </a:pPr>
                      <a:r>
                        <a:rPr lang="en-US" sz="1400" kern="100" dirty="0">
                          <a:effectLst/>
                        </a:rPr>
                        <a:t>BAT-AELs</a:t>
                      </a:r>
                      <a:endParaRPr lang="zh-TW" sz="1200" kern="100" dirty="0">
                        <a:effectLst/>
                      </a:endParaRPr>
                    </a:p>
                  </a:txBody>
                  <a:tcPr marL="68580" marR="68580" marT="0" marB="0" anchor="ctr"/>
                </a:tc>
                <a:tc>
                  <a:txBody>
                    <a:bodyPr/>
                    <a:lstStyle/>
                    <a:p>
                      <a:pPr algn="ctr">
                        <a:spcAft>
                          <a:spcPts val="0"/>
                        </a:spcAft>
                      </a:pPr>
                      <a:r>
                        <a:rPr lang="zh-TW" sz="1400" kern="1200" dirty="0">
                          <a:effectLst/>
                        </a:rPr>
                        <a:t>日本</a:t>
                      </a:r>
                      <a:endParaRPr lang="zh-TW" sz="1200" kern="100" dirty="0">
                        <a:effectLst/>
                      </a:endParaRPr>
                    </a:p>
                  </a:txBody>
                  <a:tcPr marL="68580" marR="68580" marT="0" marB="0" anchor="ctr"/>
                </a:tc>
                <a:tc>
                  <a:txBody>
                    <a:bodyPr/>
                    <a:lstStyle/>
                    <a:p>
                      <a:pPr algn="ctr">
                        <a:spcAft>
                          <a:spcPts val="0"/>
                        </a:spcAft>
                      </a:pPr>
                      <a:r>
                        <a:rPr lang="zh-TW" sz="1400" kern="1200" dirty="0">
                          <a:effectLst/>
                        </a:rPr>
                        <a:t>韓國</a:t>
                      </a:r>
                      <a:endParaRPr lang="zh-TW" sz="1200" kern="100" dirty="0">
                        <a:effectLst/>
                      </a:endParaRPr>
                    </a:p>
                  </a:txBody>
                  <a:tcPr marL="68580" marR="68580" marT="0" marB="0" anchor="ctr"/>
                </a:tc>
                <a:tc>
                  <a:txBody>
                    <a:bodyPr/>
                    <a:lstStyle/>
                    <a:p>
                      <a:pPr algn="ctr">
                        <a:spcAft>
                          <a:spcPts val="0"/>
                        </a:spcAft>
                      </a:pPr>
                      <a:r>
                        <a:rPr lang="zh-TW" sz="1400" kern="1200" dirty="0">
                          <a:effectLst/>
                        </a:rPr>
                        <a:t>大陸</a:t>
                      </a:r>
                      <a:endParaRPr lang="zh-TW" sz="1200" kern="100" dirty="0">
                        <a:effectLst/>
                      </a:endParaRPr>
                    </a:p>
                  </a:txBody>
                  <a:tcPr marL="68580" marR="68580" marT="0" marB="0" anchor="ctr"/>
                </a:tc>
                <a:tc>
                  <a:txBody>
                    <a:bodyPr/>
                    <a:lstStyle/>
                    <a:p>
                      <a:pPr algn="ctr">
                        <a:spcAft>
                          <a:spcPts val="0"/>
                        </a:spcAft>
                      </a:pPr>
                      <a:r>
                        <a:rPr lang="zh-TW" sz="1400" kern="1200" dirty="0">
                          <a:effectLst/>
                        </a:rPr>
                        <a:t>高雄市標準</a:t>
                      </a:r>
                      <a:r>
                        <a:rPr lang="en-US" altLang="zh-TW" sz="1400" kern="1200" dirty="0">
                          <a:solidFill>
                            <a:schemeClr val="bg1"/>
                          </a:solidFill>
                          <a:effectLst/>
                        </a:rPr>
                        <a:t>(110.12.2</a:t>
                      </a:r>
                      <a:r>
                        <a:rPr lang="zh-TW" altLang="en-US" sz="1400" kern="1200" dirty="0">
                          <a:solidFill>
                            <a:schemeClr val="bg1"/>
                          </a:solidFill>
                          <a:effectLst/>
                        </a:rPr>
                        <a:t>發布</a:t>
                      </a:r>
                      <a:r>
                        <a:rPr lang="en-US" altLang="zh-TW" sz="1400" kern="1200" dirty="0">
                          <a:solidFill>
                            <a:schemeClr val="bg1"/>
                          </a:solidFill>
                          <a:effectLst/>
                        </a:rPr>
                        <a:t>)</a:t>
                      </a:r>
                      <a:endParaRPr lang="zh-TW" sz="1200" kern="100" dirty="0">
                        <a:solidFill>
                          <a:schemeClr val="bg1"/>
                        </a:solidFill>
                        <a:effectLst/>
                        <a:latin typeface="Calibri"/>
                        <a:ea typeface="新細明體"/>
                        <a:cs typeface="Times New Roman"/>
                      </a:endParaRPr>
                    </a:p>
                  </a:txBody>
                  <a:tcPr marL="68580" marR="68580" marT="0" marB="0" anchor="ctr"/>
                </a:tc>
                <a:tc>
                  <a:txBody>
                    <a:bodyPr/>
                    <a:lstStyle/>
                    <a:p>
                      <a:pPr algn="ctr"/>
                      <a:r>
                        <a:rPr lang="zh-TW" altLang="en-US" sz="1400" dirty="0"/>
                        <a:t>臺中市</a:t>
                      </a:r>
                      <a:endParaRPr lang="en-US" altLang="zh-TW" sz="1400" dirty="0"/>
                    </a:p>
                    <a:p>
                      <a:pPr algn="ctr"/>
                      <a:r>
                        <a:rPr lang="zh-TW" altLang="en-US" sz="1400" dirty="0"/>
                        <a:t>標準草案</a:t>
                      </a:r>
                      <a:endParaRPr lang="zh-TW" sz="1200" kern="100" dirty="0">
                        <a:effectLst/>
                        <a:latin typeface="Calibri"/>
                        <a:ea typeface="新細明體"/>
                        <a:cs typeface="Times New Roman"/>
                      </a:endParaRPr>
                    </a:p>
                  </a:txBody>
                  <a:tcPr marL="68580" marR="68580" marT="0" marB="0" anchor="ctr"/>
                </a:tc>
                <a:extLst>
                  <a:ext uri="{0D108BD9-81ED-4DB2-BD59-A6C34878D82A}">
                    <a16:rowId xmlns="" xmlns:a16="http://schemas.microsoft.com/office/drawing/2014/main" val="10000"/>
                  </a:ext>
                </a:extLst>
              </a:tr>
              <a:tr h="808338">
                <a:tc>
                  <a:txBody>
                    <a:bodyPr/>
                    <a:lstStyle/>
                    <a:p>
                      <a:pPr algn="ctr">
                        <a:spcAft>
                          <a:spcPts val="0"/>
                        </a:spcAft>
                      </a:pPr>
                      <a:r>
                        <a:rPr lang="zh-TW" sz="1400" kern="1200">
                          <a:effectLst/>
                        </a:rPr>
                        <a:t>粒狀物</a:t>
                      </a:r>
                      <a:endParaRPr lang="zh-TW" sz="1200" kern="100">
                        <a:effectLst/>
                      </a:endParaRPr>
                    </a:p>
                    <a:p>
                      <a:pPr algn="ctr">
                        <a:spcAft>
                          <a:spcPts val="0"/>
                        </a:spcAft>
                      </a:pPr>
                      <a:r>
                        <a:rPr lang="en-US" sz="1400" kern="1200">
                          <a:effectLst/>
                        </a:rPr>
                        <a:t>(mg/Nm</a:t>
                      </a:r>
                      <a:r>
                        <a:rPr lang="en-US" sz="1400" kern="1200" baseline="30000">
                          <a:effectLst/>
                        </a:rPr>
                        <a:t>3</a:t>
                      </a:r>
                      <a:r>
                        <a:rPr lang="en-US" sz="1400" kern="1200">
                          <a:effectLst/>
                        </a:rPr>
                        <a:t>)</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400" kern="100">
                          <a:effectLst/>
                        </a:rPr>
                        <a:t>37</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400" kern="100">
                          <a:effectLst/>
                        </a:rPr>
                        <a:t>2~14</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400" kern="100">
                          <a:effectLst/>
                        </a:rPr>
                        <a:t>100</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400" kern="100">
                          <a:effectLst/>
                        </a:rPr>
                        <a:t>20</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400" kern="100">
                          <a:effectLst/>
                        </a:rPr>
                        <a:t>30</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400" kern="100">
                          <a:effectLst/>
                        </a:rPr>
                        <a:t>—</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400" kern="100">
                          <a:effectLst/>
                        </a:rPr>
                        <a:t>—</a:t>
                      </a:r>
                      <a:endParaRPr lang="zh-TW" sz="1200" kern="100">
                        <a:effectLst/>
                        <a:latin typeface="Calibri"/>
                        <a:ea typeface="新細明體"/>
                        <a:cs typeface="Times New Roman"/>
                      </a:endParaRPr>
                    </a:p>
                  </a:txBody>
                  <a:tcPr marL="68580" marR="68580" marT="0" marB="0" anchor="ctr"/>
                </a:tc>
                <a:extLst>
                  <a:ext uri="{0D108BD9-81ED-4DB2-BD59-A6C34878D82A}">
                    <a16:rowId xmlns="" xmlns:a16="http://schemas.microsoft.com/office/drawing/2014/main" val="10001"/>
                  </a:ext>
                </a:extLst>
              </a:tr>
              <a:tr h="808338">
                <a:tc>
                  <a:txBody>
                    <a:bodyPr/>
                    <a:lstStyle/>
                    <a:p>
                      <a:pPr algn="ctr">
                        <a:spcAft>
                          <a:spcPts val="0"/>
                        </a:spcAft>
                      </a:pPr>
                      <a:r>
                        <a:rPr lang="zh-TW" sz="1400" kern="1200">
                          <a:effectLst/>
                        </a:rPr>
                        <a:t>硫氧化物</a:t>
                      </a:r>
                      <a:endParaRPr lang="zh-TW" sz="1200" kern="100">
                        <a:effectLst/>
                      </a:endParaRPr>
                    </a:p>
                    <a:p>
                      <a:pPr algn="ctr">
                        <a:spcAft>
                          <a:spcPts val="0"/>
                        </a:spcAft>
                      </a:pPr>
                      <a:r>
                        <a:rPr lang="en-US" sz="1400" kern="1200">
                          <a:effectLst/>
                        </a:rPr>
                        <a:t>(ppm)</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400" kern="100">
                          <a:effectLst/>
                        </a:rPr>
                        <a:t>65</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400" kern="100">
                          <a:effectLst/>
                        </a:rPr>
                        <a:t>33~70</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400" kern="100" dirty="0">
                          <a:effectLst/>
                        </a:rPr>
                        <a:t>K</a:t>
                      </a:r>
                      <a:r>
                        <a:rPr lang="zh-TW" sz="1400" kern="100" dirty="0">
                          <a:effectLst/>
                        </a:rPr>
                        <a:t>值</a:t>
                      </a:r>
                      <a:endParaRPr lang="zh-TW" sz="1200" kern="100" dirty="0">
                        <a:effectLst/>
                      </a:endParaRPr>
                    </a:p>
                    <a:p>
                      <a:pPr algn="ctr">
                        <a:spcAft>
                          <a:spcPts val="0"/>
                        </a:spcAft>
                      </a:pPr>
                      <a:r>
                        <a:rPr lang="zh-TW" sz="1400" kern="100" dirty="0">
                          <a:effectLst/>
                        </a:rPr>
                        <a:t>規制</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400" kern="100">
                          <a:effectLst/>
                        </a:rPr>
                        <a:t>90</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400" kern="100">
                          <a:effectLst/>
                        </a:rPr>
                        <a:t>70</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zh-TW" sz="1400" kern="100" dirty="0">
                          <a:effectLst/>
                        </a:rPr>
                        <a:t>發布後</a:t>
                      </a:r>
                      <a:r>
                        <a:rPr lang="en-US" sz="1400" kern="100" dirty="0">
                          <a:effectLst/>
                        </a:rPr>
                        <a:t>1</a:t>
                      </a:r>
                      <a:r>
                        <a:rPr lang="zh-TW" sz="1400" kern="100" dirty="0">
                          <a:effectLst/>
                        </a:rPr>
                        <a:t>年：</a:t>
                      </a:r>
                      <a:r>
                        <a:rPr lang="en-US" sz="1400" kern="100" dirty="0">
                          <a:effectLst/>
                        </a:rPr>
                        <a:t>25</a:t>
                      </a:r>
                      <a:endParaRPr lang="zh-TW" sz="1200" kern="100" dirty="0">
                        <a:effectLst/>
                      </a:endParaRPr>
                    </a:p>
                    <a:p>
                      <a:pPr algn="ctr">
                        <a:spcAft>
                          <a:spcPts val="0"/>
                        </a:spcAft>
                      </a:pPr>
                      <a:r>
                        <a:rPr lang="zh-TW" sz="1400" kern="100" dirty="0">
                          <a:effectLst/>
                        </a:rPr>
                        <a:t>發布後</a:t>
                      </a:r>
                      <a:r>
                        <a:rPr lang="en-US" sz="1400" kern="100" dirty="0">
                          <a:effectLst/>
                        </a:rPr>
                        <a:t>3</a:t>
                      </a:r>
                      <a:r>
                        <a:rPr lang="zh-TW" sz="1400" kern="100" dirty="0">
                          <a:effectLst/>
                        </a:rPr>
                        <a:t>年：</a:t>
                      </a:r>
                      <a:r>
                        <a:rPr lang="en-US" sz="1400" kern="100" dirty="0">
                          <a:effectLst/>
                        </a:rPr>
                        <a:t>20</a:t>
                      </a:r>
                      <a:endParaRPr lang="zh-TW" sz="1200" kern="100" dirty="0">
                        <a:solidFill>
                          <a:srgbClr val="FF0000"/>
                        </a:solidFill>
                        <a:effectLst/>
                        <a:latin typeface="Calibri"/>
                        <a:ea typeface="新細明體"/>
                        <a:cs typeface="Times New Roman"/>
                      </a:endParaRPr>
                    </a:p>
                  </a:txBody>
                  <a:tcPr marL="68580" marR="68580" marT="0" marB="0" anchor="ctr"/>
                </a:tc>
                <a:tc>
                  <a:txBody>
                    <a:bodyPr/>
                    <a:lstStyle/>
                    <a:p>
                      <a:pPr algn="ctr">
                        <a:spcAft>
                          <a:spcPts val="0"/>
                        </a:spcAft>
                      </a:pPr>
                      <a:r>
                        <a:rPr lang="zh-TW" sz="1400" kern="100" dirty="0">
                          <a:effectLst/>
                        </a:rPr>
                        <a:t>發布日起：</a:t>
                      </a:r>
                      <a:r>
                        <a:rPr lang="en-US" sz="1400" kern="100" dirty="0">
                          <a:effectLst/>
                        </a:rPr>
                        <a:t>25</a:t>
                      </a:r>
                      <a:endParaRPr lang="zh-TW" sz="1200" kern="100" dirty="0">
                        <a:effectLst/>
                      </a:endParaRPr>
                    </a:p>
                    <a:p>
                      <a:pPr algn="ctr">
                        <a:spcAft>
                          <a:spcPts val="0"/>
                        </a:spcAft>
                      </a:pPr>
                      <a:r>
                        <a:rPr lang="en-US" sz="1400" kern="100" dirty="0">
                          <a:effectLst/>
                        </a:rPr>
                        <a:t>112/1/1</a:t>
                      </a:r>
                      <a:r>
                        <a:rPr lang="zh-TW" sz="1400" kern="100" dirty="0">
                          <a:effectLst/>
                        </a:rPr>
                        <a:t>起：</a:t>
                      </a:r>
                      <a:r>
                        <a:rPr lang="en-US" sz="1400" kern="100" dirty="0">
                          <a:effectLst/>
                        </a:rPr>
                        <a:t>20</a:t>
                      </a:r>
                      <a:endParaRPr lang="zh-TW" sz="1200" kern="100" dirty="0">
                        <a:solidFill>
                          <a:srgbClr val="FF0000"/>
                        </a:solidFill>
                        <a:effectLst/>
                        <a:latin typeface="Calibri"/>
                        <a:ea typeface="新細明體"/>
                        <a:cs typeface="Times New Roman"/>
                      </a:endParaRPr>
                    </a:p>
                  </a:txBody>
                  <a:tcPr marL="68580" marR="68580" marT="0" marB="0" anchor="ctr"/>
                </a:tc>
                <a:extLst>
                  <a:ext uri="{0D108BD9-81ED-4DB2-BD59-A6C34878D82A}">
                    <a16:rowId xmlns="" xmlns:a16="http://schemas.microsoft.com/office/drawing/2014/main" val="10002"/>
                  </a:ext>
                </a:extLst>
              </a:tr>
              <a:tr h="808338">
                <a:tc>
                  <a:txBody>
                    <a:bodyPr/>
                    <a:lstStyle/>
                    <a:p>
                      <a:pPr algn="ctr">
                        <a:spcAft>
                          <a:spcPts val="0"/>
                        </a:spcAft>
                      </a:pPr>
                      <a:r>
                        <a:rPr lang="zh-TW" sz="1400" kern="1200">
                          <a:effectLst/>
                        </a:rPr>
                        <a:t>氮氧化物</a:t>
                      </a:r>
                      <a:endParaRPr lang="zh-TW" sz="1200" kern="100">
                        <a:effectLst/>
                      </a:endParaRPr>
                    </a:p>
                    <a:p>
                      <a:pPr algn="ctr">
                        <a:spcAft>
                          <a:spcPts val="0"/>
                        </a:spcAft>
                      </a:pPr>
                      <a:r>
                        <a:rPr lang="en-US" sz="1400" kern="1200">
                          <a:effectLst/>
                        </a:rPr>
                        <a:t>(ppm)</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400" kern="100">
                          <a:effectLst/>
                        </a:rPr>
                        <a:t>292</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400" kern="100" dirty="0">
                          <a:effectLst/>
                        </a:rPr>
                        <a:t>49~88</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400" kern="100">
                          <a:effectLst/>
                        </a:rPr>
                        <a:t>250</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400" kern="100">
                          <a:effectLst/>
                        </a:rPr>
                        <a:t>90</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400" kern="100">
                          <a:effectLst/>
                        </a:rPr>
                        <a:t>49</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zh-TW" sz="1400" kern="100" dirty="0">
                          <a:effectLst/>
                        </a:rPr>
                        <a:t>發布後</a:t>
                      </a:r>
                      <a:r>
                        <a:rPr lang="en-US" sz="1400" kern="100" dirty="0">
                          <a:effectLst/>
                        </a:rPr>
                        <a:t>1</a:t>
                      </a:r>
                      <a:r>
                        <a:rPr lang="zh-TW" sz="1400" kern="100" dirty="0">
                          <a:effectLst/>
                        </a:rPr>
                        <a:t>年：</a:t>
                      </a:r>
                      <a:r>
                        <a:rPr lang="en-US" sz="1400" kern="100" dirty="0">
                          <a:effectLst/>
                        </a:rPr>
                        <a:t>50</a:t>
                      </a:r>
                      <a:endParaRPr lang="zh-TW" sz="1200" kern="100" dirty="0">
                        <a:effectLst/>
                      </a:endParaRPr>
                    </a:p>
                    <a:p>
                      <a:pPr algn="ctr">
                        <a:spcAft>
                          <a:spcPts val="0"/>
                        </a:spcAft>
                      </a:pPr>
                      <a:r>
                        <a:rPr lang="zh-TW" sz="1400" kern="100" dirty="0">
                          <a:effectLst/>
                        </a:rPr>
                        <a:t>發布後</a:t>
                      </a:r>
                      <a:r>
                        <a:rPr lang="en-US" sz="1400" kern="100" dirty="0">
                          <a:effectLst/>
                        </a:rPr>
                        <a:t>3</a:t>
                      </a:r>
                      <a:r>
                        <a:rPr lang="zh-TW" sz="1400" kern="100" dirty="0">
                          <a:effectLst/>
                        </a:rPr>
                        <a:t>年：</a:t>
                      </a:r>
                      <a:r>
                        <a:rPr lang="en-US" sz="1400" kern="100" dirty="0">
                          <a:effectLst/>
                        </a:rPr>
                        <a:t>30</a:t>
                      </a:r>
                      <a:endParaRPr lang="zh-TW" sz="1200" kern="100" dirty="0">
                        <a:solidFill>
                          <a:srgbClr val="FF0000"/>
                        </a:solidFill>
                        <a:effectLst/>
                        <a:latin typeface="Calibri"/>
                        <a:ea typeface="新細明體"/>
                        <a:cs typeface="Times New Roman"/>
                      </a:endParaRPr>
                    </a:p>
                  </a:txBody>
                  <a:tcPr marL="68580" marR="68580" marT="0" marB="0" anchor="ctr"/>
                </a:tc>
                <a:tc>
                  <a:txBody>
                    <a:bodyPr/>
                    <a:lstStyle/>
                    <a:p>
                      <a:pPr algn="ctr">
                        <a:spcAft>
                          <a:spcPts val="0"/>
                        </a:spcAft>
                      </a:pPr>
                      <a:r>
                        <a:rPr lang="zh-TW" sz="1400" kern="100" dirty="0">
                          <a:effectLst/>
                        </a:rPr>
                        <a:t>發布日起：</a:t>
                      </a:r>
                      <a:r>
                        <a:rPr lang="en-US" sz="1400" kern="100" dirty="0">
                          <a:effectLst/>
                        </a:rPr>
                        <a:t>60</a:t>
                      </a:r>
                      <a:endParaRPr lang="zh-TW" sz="1200" kern="100" dirty="0">
                        <a:effectLst/>
                      </a:endParaRPr>
                    </a:p>
                    <a:p>
                      <a:pPr algn="ctr">
                        <a:spcAft>
                          <a:spcPts val="0"/>
                        </a:spcAft>
                      </a:pPr>
                      <a:r>
                        <a:rPr lang="en-US" sz="1400" kern="100" dirty="0">
                          <a:effectLst/>
                        </a:rPr>
                        <a:t>112/1/1</a:t>
                      </a:r>
                      <a:r>
                        <a:rPr lang="zh-TW" sz="1400" kern="100" dirty="0">
                          <a:effectLst/>
                        </a:rPr>
                        <a:t>起：</a:t>
                      </a:r>
                      <a:r>
                        <a:rPr lang="en-US" sz="1400" kern="100" dirty="0">
                          <a:effectLst/>
                        </a:rPr>
                        <a:t>30</a:t>
                      </a:r>
                      <a:endParaRPr lang="zh-TW" sz="1200" kern="100" dirty="0">
                        <a:solidFill>
                          <a:srgbClr val="FF0000"/>
                        </a:solidFill>
                        <a:effectLst/>
                      </a:endParaRPr>
                    </a:p>
                  </a:txBody>
                  <a:tcPr marL="68580" marR="68580" marT="0" marB="0" anchor="ctr"/>
                </a:tc>
                <a:extLst>
                  <a:ext uri="{0D108BD9-81ED-4DB2-BD59-A6C34878D82A}">
                    <a16:rowId xmlns="" xmlns:a16="http://schemas.microsoft.com/office/drawing/2014/main" val="10003"/>
                  </a:ext>
                </a:extLst>
              </a:tr>
            </a:tbl>
          </a:graphicData>
        </a:graphic>
      </p:graphicFrame>
      <p:sp>
        <p:nvSpPr>
          <p:cNvPr id="2" name="矩形 1"/>
          <p:cNvSpPr/>
          <p:nvPr/>
        </p:nvSpPr>
        <p:spPr>
          <a:xfrm>
            <a:off x="679537" y="5301208"/>
            <a:ext cx="8136904" cy="1015663"/>
          </a:xfrm>
          <a:prstGeom prst="rect">
            <a:avLst/>
          </a:prstGeom>
        </p:spPr>
        <p:txBody>
          <a:bodyPr wrap="square">
            <a:spAutoFit/>
          </a:bodyPr>
          <a:lstStyle/>
          <a:p>
            <a:pPr marL="273050" indent="-273050"/>
            <a:r>
              <a:rPr lang="zh-TW" altLang="zh-TW" sz="1000" dirty="0"/>
              <a:t>註：</a:t>
            </a:r>
            <a:r>
              <a:rPr lang="en-US" altLang="zh-TW" sz="1000" dirty="0"/>
              <a:t>1</a:t>
            </a:r>
            <a:r>
              <a:rPr lang="zh-TW" altLang="zh-TW" sz="1000" dirty="0"/>
              <a:t>、美國標準摘自「</a:t>
            </a:r>
            <a:r>
              <a:rPr lang="en-US" altLang="zh-TW" sz="1000" dirty="0"/>
              <a:t>Subpart Da - Standards of Performance for Electric Utility Steam Generating Units</a:t>
            </a:r>
            <a:r>
              <a:rPr lang="zh-TW" altLang="zh-TW" sz="1000" dirty="0"/>
              <a:t>」。</a:t>
            </a:r>
          </a:p>
          <a:p>
            <a:pPr marL="273050"/>
            <a:r>
              <a:rPr lang="en-US" altLang="zh-TW" sz="1000" dirty="0"/>
              <a:t>2</a:t>
            </a:r>
            <a:r>
              <a:rPr lang="zh-TW" altLang="zh-TW" sz="1000" dirty="0"/>
              <a:t>、歐盟資料引自「</a:t>
            </a:r>
            <a:r>
              <a:rPr lang="en-US" altLang="zh-TW" sz="1000" dirty="0"/>
              <a:t>Best Available Techniques (BAT) Reference Document for Large Combustion Plants</a:t>
            </a:r>
            <a:r>
              <a:rPr lang="zh-TW" altLang="zh-TW" sz="1000" dirty="0"/>
              <a:t>」。</a:t>
            </a:r>
          </a:p>
          <a:p>
            <a:pPr marL="273050"/>
            <a:r>
              <a:rPr lang="en-US" altLang="zh-TW" sz="1000" dirty="0"/>
              <a:t>3</a:t>
            </a:r>
            <a:r>
              <a:rPr lang="zh-TW" altLang="zh-TW" sz="1000" dirty="0"/>
              <a:t>、日本資料來源：</a:t>
            </a:r>
            <a:r>
              <a:rPr lang="en-US" altLang="zh-TW" sz="1000" u="sng" dirty="0">
                <a:hlinkClick r:id="rId2"/>
              </a:rPr>
              <a:t>https://www.env.go.jp/en/air/aq/air/air4_table.html</a:t>
            </a:r>
            <a:r>
              <a:rPr lang="zh-TW" altLang="zh-TW" sz="1000" dirty="0"/>
              <a:t>；其硫氧化物標準採</a:t>
            </a:r>
            <a:r>
              <a:rPr lang="en-US" altLang="zh-TW" sz="1000" dirty="0"/>
              <a:t>K</a:t>
            </a:r>
            <a:r>
              <a:rPr lang="zh-TW" altLang="zh-TW" sz="1000" dirty="0"/>
              <a:t>值規制，依據排放管道有效高度</a:t>
            </a:r>
            <a:r>
              <a:rPr lang="en-US" altLang="zh-TW" sz="1000" dirty="0"/>
              <a:t>(He)</a:t>
            </a:r>
            <a:r>
              <a:rPr lang="zh-TW" altLang="zh-TW" sz="1000" dirty="0"/>
              <a:t>和各區域設定之</a:t>
            </a:r>
            <a:r>
              <a:rPr lang="en-US" altLang="zh-TW" sz="1000" dirty="0"/>
              <a:t>K</a:t>
            </a:r>
            <a:r>
              <a:rPr lang="zh-TW" altLang="zh-TW" sz="1000" dirty="0"/>
              <a:t>值計算排放限制：允許排放量</a:t>
            </a:r>
            <a:r>
              <a:rPr lang="en-US" altLang="zh-TW" sz="1000" dirty="0"/>
              <a:t>=K</a:t>
            </a:r>
            <a:r>
              <a:rPr lang="zh-TW" altLang="zh-TW" sz="1000" dirty="0"/>
              <a:t>✕</a:t>
            </a:r>
            <a:r>
              <a:rPr lang="en-US" altLang="zh-TW" sz="1000" dirty="0"/>
              <a:t>10</a:t>
            </a:r>
            <a:r>
              <a:rPr lang="en-US" altLang="zh-TW" sz="1000" baseline="30000" dirty="0"/>
              <a:t>-3</a:t>
            </a:r>
            <a:r>
              <a:rPr lang="zh-TW" altLang="zh-TW" sz="1000" dirty="0"/>
              <a:t>✕</a:t>
            </a:r>
            <a:r>
              <a:rPr lang="en-US" altLang="zh-TW" sz="1000" dirty="0"/>
              <a:t>He</a:t>
            </a:r>
            <a:r>
              <a:rPr lang="en-US" altLang="zh-TW" sz="1000" baseline="30000" dirty="0"/>
              <a:t>2</a:t>
            </a:r>
            <a:r>
              <a:rPr lang="zh-TW" altLang="zh-TW" sz="1000" dirty="0"/>
              <a:t>。</a:t>
            </a:r>
          </a:p>
          <a:p>
            <a:pPr marL="273050"/>
            <a:r>
              <a:rPr lang="en-US" altLang="zh-TW" sz="1000" dirty="0"/>
              <a:t>4</a:t>
            </a:r>
            <a:r>
              <a:rPr lang="zh-TW" altLang="zh-TW" sz="1000" dirty="0"/>
              <a:t>、韓國標準摘自「대기환경보전법시행규칙</a:t>
            </a:r>
            <a:r>
              <a:rPr lang="en-US" altLang="zh-TW" sz="1000" dirty="0"/>
              <a:t> [</a:t>
            </a:r>
            <a:r>
              <a:rPr lang="zh-TW" altLang="zh-TW" sz="1000" dirty="0"/>
              <a:t>별표</a:t>
            </a:r>
            <a:r>
              <a:rPr lang="en-US" altLang="zh-TW" sz="1000" dirty="0"/>
              <a:t>8]</a:t>
            </a:r>
            <a:r>
              <a:rPr lang="zh-TW" altLang="zh-TW" sz="1000" dirty="0"/>
              <a:t>대기오염물질의배출허용기준</a:t>
            </a:r>
            <a:r>
              <a:rPr lang="en-US" altLang="zh-TW" sz="1000" dirty="0"/>
              <a:t>(</a:t>
            </a:r>
            <a:r>
              <a:rPr lang="zh-TW" altLang="zh-TW" sz="1000" dirty="0"/>
              <a:t>제</a:t>
            </a:r>
            <a:r>
              <a:rPr lang="en-US" altLang="zh-TW" sz="1000" dirty="0"/>
              <a:t>15</a:t>
            </a:r>
            <a:r>
              <a:rPr lang="zh-TW" altLang="zh-TW" sz="1000" dirty="0"/>
              <a:t>조 관련</a:t>
            </a:r>
            <a:r>
              <a:rPr lang="en-US" altLang="zh-TW" sz="1000" dirty="0"/>
              <a:t>)</a:t>
            </a:r>
            <a:r>
              <a:rPr lang="zh-TW" altLang="zh-TW" sz="1000" dirty="0"/>
              <a:t>」。</a:t>
            </a:r>
          </a:p>
          <a:p>
            <a:pPr marL="273050"/>
            <a:r>
              <a:rPr lang="en-US" altLang="zh-TW" sz="1000" dirty="0"/>
              <a:t>5</a:t>
            </a:r>
            <a:r>
              <a:rPr lang="zh-TW" altLang="zh-TW" sz="1000" dirty="0"/>
              <a:t>、大陸標準摘自「火电厂大气污染物排放标准」，其硫氧化物、氮氧化物限值單位為</a:t>
            </a:r>
            <a:r>
              <a:rPr lang="en-US" altLang="zh-TW" sz="1000" dirty="0"/>
              <a:t>mg/Nm</a:t>
            </a:r>
            <a:r>
              <a:rPr lang="en-US" altLang="zh-TW" sz="1000" baseline="30000" dirty="0"/>
              <a:t>3</a:t>
            </a:r>
            <a:r>
              <a:rPr lang="zh-TW" altLang="zh-TW" sz="1000" dirty="0"/>
              <a:t>；為方便查閱比較，已換算為</a:t>
            </a:r>
            <a:r>
              <a:rPr lang="en-US" altLang="zh-TW" sz="1000" dirty="0"/>
              <a:t>ppm</a:t>
            </a:r>
            <a:r>
              <a:rPr lang="zh-TW" altLang="zh-TW" sz="1000" dirty="0"/>
              <a:t>濃度值。</a:t>
            </a:r>
          </a:p>
        </p:txBody>
      </p:sp>
    </p:spTree>
    <p:extLst>
      <p:ext uri="{BB962C8B-B14F-4D97-AF65-F5344CB8AC3E}">
        <p14:creationId xmlns:p14="http://schemas.microsoft.com/office/powerpoint/2010/main" val="169244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加嚴標準規劃</a:t>
            </a:r>
          </a:p>
        </p:txBody>
      </p:sp>
      <p:sp>
        <p:nvSpPr>
          <p:cNvPr id="4" name="投影片編號版面配置區 3"/>
          <p:cNvSpPr>
            <a:spLocks noGrp="1"/>
          </p:cNvSpPr>
          <p:nvPr>
            <p:ph type="sldNum" sz="quarter" idx="12"/>
          </p:nvPr>
        </p:nvSpPr>
        <p:spPr/>
        <p:txBody>
          <a:bodyPr/>
          <a:lstStyle/>
          <a:p>
            <a:fld id="{0528E5BD-B9B3-48D6-A825-19650962E81D}" type="slidenum">
              <a:rPr lang="zh-TW" altLang="en-US" smtClean="0"/>
              <a:pPr/>
              <a:t>5</a:t>
            </a:fld>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2888165688"/>
              </p:ext>
            </p:extLst>
          </p:nvPr>
        </p:nvGraphicFramePr>
        <p:xfrm>
          <a:off x="503520" y="1833564"/>
          <a:ext cx="8161170" cy="1552372"/>
        </p:xfrm>
        <a:graphic>
          <a:graphicData uri="http://schemas.openxmlformats.org/drawingml/2006/table">
            <a:tbl>
              <a:tblPr firstRow="1" bandRow="1">
                <a:tableStyleId>{5C22544A-7EE6-4342-B048-85BDC9FD1C3A}</a:tableStyleId>
              </a:tblPr>
              <a:tblGrid>
                <a:gridCol w="1521574">
                  <a:extLst>
                    <a:ext uri="{9D8B030D-6E8A-4147-A177-3AD203B41FA5}">
                      <a16:colId xmlns="" xmlns:a16="http://schemas.microsoft.com/office/drawing/2014/main" val="20000"/>
                    </a:ext>
                  </a:extLst>
                </a:gridCol>
                <a:gridCol w="2870971">
                  <a:extLst>
                    <a:ext uri="{9D8B030D-6E8A-4147-A177-3AD203B41FA5}">
                      <a16:colId xmlns="" xmlns:a16="http://schemas.microsoft.com/office/drawing/2014/main" val="20001"/>
                    </a:ext>
                  </a:extLst>
                </a:gridCol>
                <a:gridCol w="3768625">
                  <a:extLst>
                    <a:ext uri="{9D8B030D-6E8A-4147-A177-3AD203B41FA5}">
                      <a16:colId xmlns="" xmlns:a16="http://schemas.microsoft.com/office/drawing/2014/main" val="20002"/>
                    </a:ext>
                  </a:extLst>
                </a:gridCol>
              </a:tblGrid>
              <a:tr h="279572">
                <a:tc>
                  <a:txBody>
                    <a:bodyPr/>
                    <a:lstStyle/>
                    <a:p>
                      <a:pPr algn="ctr">
                        <a:spcAft>
                          <a:spcPts val="0"/>
                        </a:spcAft>
                      </a:pPr>
                      <a:r>
                        <a:rPr lang="zh-TW" sz="1400" kern="100" dirty="0">
                          <a:effectLst/>
                        </a:rPr>
                        <a:t>項目</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zh-TW" sz="1400" kern="1200" dirty="0">
                          <a:effectLst/>
                        </a:rPr>
                        <a:t>高雄市</a:t>
                      </a:r>
                      <a:endParaRPr lang="zh-TW" sz="1200" kern="100" dirty="0">
                        <a:effectLst/>
                      </a:endParaRPr>
                    </a:p>
                    <a:p>
                      <a:pPr algn="ctr">
                        <a:spcAft>
                          <a:spcPts val="0"/>
                        </a:spcAft>
                      </a:pPr>
                      <a:r>
                        <a:rPr lang="zh-TW" sz="1400" kern="1200" dirty="0">
                          <a:effectLst/>
                        </a:rPr>
                        <a:t>標準</a:t>
                      </a:r>
                      <a:endParaRPr lang="zh-TW" sz="1200" kern="100" dirty="0">
                        <a:effectLst/>
                        <a:latin typeface="Calibri"/>
                        <a:ea typeface="新細明體"/>
                        <a:cs typeface="Times New Roman"/>
                      </a:endParaRPr>
                    </a:p>
                  </a:txBody>
                  <a:tcPr marL="68580" marR="68580" marT="0" marB="0" anchor="ctr"/>
                </a:tc>
                <a:tc>
                  <a:txBody>
                    <a:bodyPr/>
                    <a:lstStyle/>
                    <a:p>
                      <a:pPr algn="ctr"/>
                      <a:r>
                        <a:rPr lang="zh-TW" altLang="en-US" sz="1400" dirty="0"/>
                        <a:t>臺中市</a:t>
                      </a:r>
                      <a:endParaRPr lang="en-US" altLang="zh-TW" sz="1400" dirty="0"/>
                    </a:p>
                    <a:p>
                      <a:pPr algn="ctr"/>
                      <a:r>
                        <a:rPr lang="zh-TW" altLang="en-US" sz="1400" dirty="0"/>
                        <a:t>標準草案</a:t>
                      </a:r>
                      <a:endParaRPr lang="zh-TW" sz="1200" kern="100" dirty="0">
                        <a:effectLst/>
                        <a:latin typeface="Calibri"/>
                        <a:ea typeface="新細明體"/>
                        <a:cs typeface="Times New Roman"/>
                      </a:endParaRPr>
                    </a:p>
                  </a:txBody>
                  <a:tcPr marL="68580" marR="68580" marT="0" marB="0" anchor="ctr"/>
                </a:tc>
                <a:extLst>
                  <a:ext uri="{0D108BD9-81ED-4DB2-BD59-A6C34878D82A}">
                    <a16:rowId xmlns="" xmlns:a16="http://schemas.microsoft.com/office/drawing/2014/main" val="10000"/>
                  </a:ext>
                </a:extLst>
              </a:tr>
              <a:tr h="330329">
                <a:tc>
                  <a:txBody>
                    <a:bodyPr/>
                    <a:lstStyle/>
                    <a:p>
                      <a:pPr algn="ctr">
                        <a:spcAft>
                          <a:spcPts val="0"/>
                        </a:spcAft>
                      </a:pPr>
                      <a:r>
                        <a:rPr lang="zh-TW" sz="1400" kern="1200" dirty="0">
                          <a:effectLst/>
                        </a:rPr>
                        <a:t>硫氧化物</a:t>
                      </a:r>
                      <a:endParaRPr lang="zh-TW" sz="1200" kern="100" dirty="0">
                        <a:effectLst/>
                      </a:endParaRPr>
                    </a:p>
                    <a:p>
                      <a:pPr algn="ctr">
                        <a:spcAft>
                          <a:spcPts val="0"/>
                        </a:spcAft>
                      </a:pPr>
                      <a:r>
                        <a:rPr lang="en-US" sz="1400" kern="1200" dirty="0">
                          <a:effectLst/>
                        </a:rPr>
                        <a:t>(ppm)</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zh-TW" sz="1400" kern="100" dirty="0">
                          <a:effectLst/>
                        </a:rPr>
                        <a:t>發布後</a:t>
                      </a:r>
                      <a:r>
                        <a:rPr lang="en-US" sz="1400" kern="100" dirty="0">
                          <a:effectLst/>
                        </a:rPr>
                        <a:t>1</a:t>
                      </a:r>
                      <a:r>
                        <a:rPr lang="zh-TW" sz="1400" kern="100" dirty="0">
                          <a:effectLst/>
                        </a:rPr>
                        <a:t>年：</a:t>
                      </a:r>
                      <a:r>
                        <a:rPr lang="en-US" sz="1400" kern="100" dirty="0">
                          <a:effectLst/>
                        </a:rPr>
                        <a:t>25</a:t>
                      </a:r>
                      <a:endParaRPr lang="zh-TW" sz="1200" kern="100" dirty="0">
                        <a:effectLst/>
                      </a:endParaRPr>
                    </a:p>
                    <a:p>
                      <a:pPr algn="ctr">
                        <a:spcAft>
                          <a:spcPts val="0"/>
                        </a:spcAft>
                      </a:pPr>
                      <a:r>
                        <a:rPr lang="zh-TW" sz="1400" kern="100" dirty="0">
                          <a:effectLst/>
                        </a:rPr>
                        <a:t>發布後</a:t>
                      </a:r>
                      <a:r>
                        <a:rPr lang="en-US" sz="1400" kern="100" dirty="0">
                          <a:effectLst/>
                        </a:rPr>
                        <a:t>3</a:t>
                      </a:r>
                      <a:r>
                        <a:rPr lang="zh-TW" sz="1400" kern="100" dirty="0">
                          <a:effectLst/>
                        </a:rPr>
                        <a:t>年：</a:t>
                      </a:r>
                      <a:r>
                        <a:rPr lang="en-US" sz="1400" kern="100" dirty="0">
                          <a:effectLst/>
                        </a:rPr>
                        <a:t>20</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zh-TW" sz="1400" kern="100" dirty="0">
                          <a:effectLst/>
                        </a:rPr>
                        <a:t>發布日起：</a:t>
                      </a:r>
                      <a:r>
                        <a:rPr lang="en-US" sz="1400" kern="100" dirty="0">
                          <a:effectLst/>
                        </a:rPr>
                        <a:t>25</a:t>
                      </a:r>
                      <a:endParaRPr lang="zh-TW" sz="1200" kern="100" dirty="0">
                        <a:effectLst/>
                      </a:endParaRPr>
                    </a:p>
                    <a:p>
                      <a:pPr algn="ctr">
                        <a:spcAft>
                          <a:spcPts val="0"/>
                        </a:spcAft>
                      </a:pPr>
                      <a:r>
                        <a:rPr lang="en-US" sz="1400" kern="100" dirty="0">
                          <a:effectLst/>
                        </a:rPr>
                        <a:t>112/1/1</a:t>
                      </a:r>
                      <a:r>
                        <a:rPr lang="zh-TW" sz="1400" kern="100" dirty="0">
                          <a:effectLst/>
                        </a:rPr>
                        <a:t>起：</a:t>
                      </a:r>
                      <a:r>
                        <a:rPr lang="en-US" sz="1400" kern="100" dirty="0">
                          <a:effectLst/>
                        </a:rPr>
                        <a:t>20</a:t>
                      </a:r>
                      <a:endParaRPr lang="zh-TW" sz="1200" kern="100" dirty="0">
                        <a:effectLst/>
                        <a:latin typeface="Calibri"/>
                        <a:ea typeface="新細明體"/>
                        <a:cs typeface="Times New Roman"/>
                      </a:endParaRPr>
                    </a:p>
                  </a:txBody>
                  <a:tcPr marL="68580" marR="68580" marT="0" marB="0" anchor="ctr"/>
                </a:tc>
                <a:extLst>
                  <a:ext uri="{0D108BD9-81ED-4DB2-BD59-A6C34878D82A}">
                    <a16:rowId xmlns="" xmlns:a16="http://schemas.microsoft.com/office/drawing/2014/main" val="10001"/>
                  </a:ext>
                </a:extLst>
              </a:tr>
              <a:tr h="698932">
                <a:tc>
                  <a:txBody>
                    <a:bodyPr/>
                    <a:lstStyle/>
                    <a:p>
                      <a:pPr algn="ctr">
                        <a:spcAft>
                          <a:spcPts val="0"/>
                        </a:spcAft>
                      </a:pPr>
                      <a:r>
                        <a:rPr lang="zh-TW" sz="1400" kern="1200">
                          <a:effectLst/>
                        </a:rPr>
                        <a:t>氮氧化物</a:t>
                      </a:r>
                      <a:endParaRPr lang="zh-TW" sz="1200" kern="100">
                        <a:effectLst/>
                      </a:endParaRPr>
                    </a:p>
                    <a:p>
                      <a:pPr algn="ctr">
                        <a:spcAft>
                          <a:spcPts val="0"/>
                        </a:spcAft>
                      </a:pPr>
                      <a:r>
                        <a:rPr lang="en-US" sz="1400" kern="1200">
                          <a:effectLst/>
                        </a:rPr>
                        <a:t>(ppm)</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zh-TW" sz="1400" kern="100">
                          <a:effectLst/>
                        </a:rPr>
                        <a:t>發布後</a:t>
                      </a:r>
                      <a:r>
                        <a:rPr lang="en-US" sz="1400" kern="100">
                          <a:effectLst/>
                        </a:rPr>
                        <a:t>1</a:t>
                      </a:r>
                      <a:r>
                        <a:rPr lang="zh-TW" sz="1400" kern="100">
                          <a:effectLst/>
                        </a:rPr>
                        <a:t>年：</a:t>
                      </a:r>
                      <a:r>
                        <a:rPr lang="en-US" sz="1400" kern="100">
                          <a:effectLst/>
                        </a:rPr>
                        <a:t>50</a:t>
                      </a:r>
                      <a:endParaRPr lang="zh-TW" sz="1200" kern="100">
                        <a:effectLst/>
                      </a:endParaRPr>
                    </a:p>
                    <a:p>
                      <a:pPr algn="ctr">
                        <a:spcAft>
                          <a:spcPts val="0"/>
                        </a:spcAft>
                      </a:pPr>
                      <a:r>
                        <a:rPr lang="zh-TW" sz="1400" kern="100">
                          <a:effectLst/>
                        </a:rPr>
                        <a:t>發布後</a:t>
                      </a:r>
                      <a:r>
                        <a:rPr lang="en-US" sz="1400" kern="100">
                          <a:effectLst/>
                        </a:rPr>
                        <a:t>3</a:t>
                      </a:r>
                      <a:r>
                        <a:rPr lang="zh-TW" sz="1400" kern="100">
                          <a:effectLst/>
                        </a:rPr>
                        <a:t>年：</a:t>
                      </a:r>
                      <a:r>
                        <a:rPr lang="en-US" sz="1400" kern="100">
                          <a:effectLst/>
                        </a:rPr>
                        <a:t>30</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zh-TW" sz="1400" kern="100" dirty="0">
                          <a:effectLst/>
                        </a:rPr>
                        <a:t>發布日起：</a:t>
                      </a:r>
                      <a:r>
                        <a:rPr lang="en-US" sz="1400" kern="100" dirty="0">
                          <a:effectLst/>
                        </a:rPr>
                        <a:t>60</a:t>
                      </a:r>
                      <a:endParaRPr lang="zh-TW" sz="1200" kern="100" dirty="0">
                        <a:effectLst/>
                      </a:endParaRPr>
                    </a:p>
                    <a:p>
                      <a:pPr algn="ctr">
                        <a:spcAft>
                          <a:spcPts val="0"/>
                        </a:spcAft>
                      </a:pPr>
                      <a:r>
                        <a:rPr lang="en-US" sz="1400" kern="100" dirty="0">
                          <a:effectLst/>
                        </a:rPr>
                        <a:t>112/1/1</a:t>
                      </a:r>
                      <a:r>
                        <a:rPr lang="zh-TW" sz="1400" kern="100" dirty="0">
                          <a:effectLst/>
                        </a:rPr>
                        <a:t>起：</a:t>
                      </a:r>
                      <a:r>
                        <a:rPr lang="en-US" sz="1400" kern="100" dirty="0">
                          <a:effectLst/>
                        </a:rPr>
                        <a:t>30</a:t>
                      </a:r>
                      <a:endParaRPr lang="zh-TW" sz="1200" kern="100" dirty="0">
                        <a:effectLst/>
                      </a:endParaRPr>
                    </a:p>
                    <a:p>
                      <a:pPr algn="ctr">
                        <a:spcAft>
                          <a:spcPts val="0"/>
                        </a:spcAft>
                      </a:pPr>
                      <a:r>
                        <a:rPr lang="en-US" sz="1400" kern="100" dirty="0">
                          <a:effectLst/>
                        </a:rPr>
                        <a:t>(</a:t>
                      </a:r>
                      <a:r>
                        <a:rPr lang="zh-TW" sz="1400" kern="100" dirty="0">
                          <a:effectLst/>
                        </a:rPr>
                        <a:t>生煤輸入熱值逾</a:t>
                      </a:r>
                      <a:r>
                        <a:rPr lang="en-US" sz="1400" kern="100" dirty="0">
                          <a:effectLst/>
                        </a:rPr>
                        <a:t>50%</a:t>
                      </a:r>
                      <a:r>
                        <a:rPr lang="zh-TW" sz="1400" kern="100" dirty="0">
                          <a:effectLst/>
                        </a:rPr>
                        <a:t>者，自發布日起適用</a:t>
                      </a:r>
                      <a:r>
                        <a:rPr lang="en-US" sz="1400" kern="100" dirty="0">
                          <a:effectLst/>
                        </a:rPr>
                        <a:t>30 )</a:t>
                      </a:r>
                      <a:endParaRPr lang="zh-TW" sz="1200" kern="100" dirty="0">
                        <a:effectLst/>
                        <a:latin typeface="Calibri"/>
                        <a:ea typeface="新細明體"/>
                        <a:cs typeface="Times New Roman"/>
                      </a:endParaRPr>
                    </a:p>
                  </a:txBody>
                  <a:tcPr marL="68580" marR="68580" marT="0" marB="0" anchor="ctr"/>
                </a:tc>
                <a:extLst>
                  <a:ext uri="{0D108BD9-81ED-4DB2-BD59-A6C34878D82A}">
                    <a16:rowId xmlns="" xmlns:a16="http://schemas.microsoft.com/office/drawing/2014/main" val="10002"/>
                  </a:ext>
                </a:extLst>
              </a:tr>
            </a:tbl>
          </a:graphicData>
        </a:graphic>
      </p:graphicFrame>
      <p:graphicFrame>
        <p:nvGraphicFramePr>
          <p:cNvPr id="6" name="圖表 5"/>
          <p:cNvGraphicFramePr>
            <a:graphicFrameLocks/>
          </p:cNvGraphicFramePr>
          <p:nvPr>
            <p:extLst>
              <p:ext uri="{D42A27DB-BD31-4B8C-83A1-F6EECF244321}">
                <p14:modId xmlns:p14="http://schemas.microsoft.com/office/powerpoint/2010/main" val="3624420096"/>
              </p:ext>
            </p:extLst>
          </p:nvPr>
        </p:nvGraphicFramePr>
        <p:xfrm>
          <a:off x="323528" y="3284984"/>
          <a:ext cx="4320480" cy="30354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圖表 6"/>
          <p:cNvGraphicFramePr>
            <a:graphicFrameLocks/>
          </p:cNvGraphicFramePr>
          <p:nvPr>
            <p:extLst>
              <p:ext uri="{D42A27DB-BD31-4B8C-83A1-F6EECF244321}">
                <p14:modId xmlns:p14="http://schemas.microsoft.com/office/powerpoint/2010/main" val="143372758"/>
              </p:ext>
            </p:extLst>
          </p:nvPr>
        </p:nvGraphicFramePr>
        <p:xfrm>
          <a:off x="4499992" y="3501008"/>
          <a:ext cx="4320480" cy="2815208"/>
        </p:xfrm>
        <a:graphic>
          <a:graphicData uri="http://schemas.openxmlformats.org/drawingml/2006/chart">
            <c:chart xmlns:c="http://schemas.openxmlformats.org/drawingml/2006/chart" xmlns:r="http://schemas.openxmlformats.org/officeDocument/2006/relationships" r:id="rId3"/>
          </a:graphicData>
        </a:graphic>
      </p:graphicFrame>
      <p:sp>
        <p:nvSpPr>
          <p:cNvPr id="8" name="標題 2">
            <a:extLst>
              <a:ext uri="{FF2B5EF4-FFF2-40B4-BE49-F238E27FC236}">
                <a16:creationId xmlns="" xmlns:a16="http://schemas.microsoft.com/office/drawing/2014/main" id="{9588365E-2D07-4938-9336-BA063AEEB9D2}"/>
              </a:ext>
            </a:extLst>
          </p:cNvPr>
          <p:cNvSpPr txBox="1">
            <a:spLocks/>
          </p:cNvSpPr>
          <p:nvPr/>
        </p:nvSpPr>
        <p:spPr bwMode="auto">
          <a:xfrm>
            <a:off x="467544" y="1268760"/>
            <a:ext cx="8233122" cy="5760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62500" lnSpcReduction="20000"/>
          </a:bodyPr>
          <a:lstStyle>
            <a:lvl1pPr algn="l" rtl="0" eaLnBrk="0" fontAlgn="base" hangingPunct="0">
              <a:spcBef>
                <a:spcPct val="0"/>
              </a:spcBef>
              <a:spcAft>
                <a:spcPct val="0"/>
              </a:spcAft>
              <a:defRPr kumimoji="1" sz="3200" b="1">
                <a:solidFill>
                  <a:srgbClr val="004B92"/>
                </a:solidFill>
                <a:effectLst>
                  <a:outerShdw blurRad="38100" dist="38100" dir="2700000" algn="tl">
                    <a:srgbClr val="C0C0C0"/>
                  </a:outerShdw>
                </a:effectLst>
                <a:latin typeface="+mj-ea"/>
                <a:ea typeface="+mj-ea"/>
                <a:cs typeface="+mj-cs"/>
              </a:defRPr>
            </a:lvl1pPr>
            <a:lvl2pPr algn="l" rtl="0" eaLnBrk="0" fontAlgn="base" hangingPunct="0">
              <a:spcBef>
                <a:spcPct val="0"/>
              </a:spcBef>
              <a:spcAft>
                <a:spcPct val="0"/>
              </a:spcAft>
              <a:defRPr kumimoji="1" sz="4000" b="1">
                <a:solidFill>
                  <a:srgbClr val="4D4D4D"/>
                </a:solidFill>
                <a:effectLst>
                  <a:outerShdw blurRad="38100" dist="38100" dir="2700000" algn="tl">
                    <a:srgbClr val="C0C0C0"/>
                  </a:outerShdw>
                </a:effectLst>
                <a:latin typeface="Arial" charset="0"/>
                <a:ea typeface="微軟正黑體" pitchFamily="34" charset="-120"/>
              </a:defRPr>
            </a:lvl2pPr>
            <a:lvl3pPr algn="l" rtl="0" eaLnBrk="0" fontAlgn="base" hangingPunct="0">
              <a:spcBef>
                <a:spcPct val="0"/>
              </a:spcBef>
              <a:spcAft>
                <a:spcPct val="0"/>
              </a:spcAft>
              <a:defRPr kumimoji="1" sz="4000" b="1">
                <a:solidFill>
                  <a:srgbClr val="4D4D4D"/>
                </a:solidFill>
                <a:effectLst>
                  <a:outerShdw blurRad="38100" dist="38100" dir="2700000" algn="tl">
                    <a:srgbClr val="C0C0C0"/>
                  </a:outerShdw>
                </a:effectLst>
                <a:latin typeface="Arial" charset="0"/>
                <a:ea typeface="微軟正黑體" pitchFamily="34" charset="-120"/>
              </a:defRPr>
            </a:lvl3pPr>
            <a:lvl4pPr algn="l" rtl="0" eaLnBrk="0" fontAlgn="base" hangingPunct="0">
              <a:spcBef>
                <a:spcPct val="0"/>
              </a:spcBef>
              <a:spcAft>
                <a:spcPct val="0"/>
              </a:spcAft>
              <a:defRPr kumimoji="1" sz="4000" b="1">
                <a:solidFill>
                  <a:srgbClr val="4D4D4D"/>
                </a:solidFill>
                <a:effectLst>
                  <a:outerShdw blurRad="38100" dist="38100" dir="2700000" algn="tl">
                    <a:srgbClr val="C0C0C0"/>
                  </a:outerShdw>
                </a:effectLst>
                <a:latin typeface="Arial" charset="0"/>
                <a:ea typeface="微軟正黑體" pitchFamily="34" charset="-120"/>
              </a:defRPr>
            </a:lvl4pPr>
            <a:lvl5pPr algn="l" rtl="0" eaLnBrk="0" fontAlgn="base" hangingPunct="0">
              <a:spcBef>
                <a:spcPct val="0"/>
              </a:spcBef>
              <a:spcAft>
                <a:spcPct val="0"/>
              </a:spcAft>
              <a:defRPr kumimoji="1" sz="4000" b="1">
                <a:solidFill>
                  <a:srgbClr val="4D4D4D"/>
                </a:solidFill>
                <a:effectLst>
                  <a:outerShdw blurRad="38100" dist="38100" dir="2700000" algn="tl">
                    <a:srgbClr val="C0C0C0"/>
                  </a:outerShdw>
                </a:effectLst>
                <a:latin typeface="Arial" charset="0"/>
                <a:ea typeface="微軟正黑體" pitchFamily="34" charset="-120"/>
              </a:defRPr>
            </a:lvl5pPr>
            <a:lvl6pPr marL="457200" algn="l" rtl="0" fontAlgn="base">
              <a:spcBef>
                <a:spcPct val="0"/>
              </a:spcBef>
              <a:spcAft>
                <a:spcPct val="0"/>
              </a:spcAft>
              <a:defRPr kumimoji="1" sz="4000" b="1">
                <a:solidFill>
                  <a:srgbClr val="4D4D4D"/>
                </a:solidFill>
                <a:effectLst>
                  <a:outerShdw blurRad="38100" dist="38100" dir="2700000" algn="tl">
                    <a:srgbClr val="C0C0C0"/>
                  </a:outerShdw>
                </a:effectLst>
                <a:latin typeface="Arial" charset="0"/>
                <a:ea typeface="微軟正黑體" pitchFamily="34" charset="-120"/>
              </a:defRPr>
            </a:lvl6pPr>
            <a:lvl7pPr marL="914400" algn="l" rtl="0" fontAlgn="base">
              <a:spcBef>
                <a:spcPct val="0"/>
              </a:spcBef>
              <a:spcAft>
                <a:spcPct val="0"/>
              </a:spcAft>
              <a:defRPr kumimoji="1" sz="4000" b="1">
                <a:solidFill>
                  <a:srgbClr val="4D4D4D"/>
                </a:solidFill>
                <a:effectLst>
                  <a:outerShdw blurRad="38100" dist="38100" dir="2700000" algn="tl">
                    <a:srgbClr val="C0C0C0"/>
                  </a:outerShdw>
                </a:effectLst>
                <a:latin typeface="Arial" charset="0"/>
                <a:ea typeface="微軟正黑體" pitchFamily="34" charset="-120"/>
              </a:defRPr>
            </a:lvl7pPr>
            <a:lvl8pPr marL="1371600" algn="l" rtl="0" fontAlgn="base">
              <a:spcBef>
                <a:spcPct val="0"/>
              </a:spcBef>
              <a:spcAft>
                <a:spcPct val="0"/>
              </a:spcAft>
              <a:defRPr kumimoji="1" sz="4000" b="1">
                <a:solidFill>
                  <a:srgbClr val="4D4D4D"/>
                </a:solidFill>
                <a:effectLst>
                  <a:outerShdw blurRad="38100" dist="38100" dir="2700000" algn="tl">
                    <a:srgbClr val="C0C0C0"/>
                  </a:outerShdw>
                </a:effectLst>
                <a:latin typeface="Arial" charset="0"/>
                <a:ea typeface="微軟正黑體" pitchFamily="34" charset="-120"/>
              </a:defRPr>
            </a:lvl8pPr>
            <a:lvl9pPr marL="1828800" algn="l" rtl="0" fontAlgn="base">
              <a:spcBef>
                <a:spcPct val="0"/>
              </a:spcBef>
              <a:spcAft>
                <a:spcPct val="0"/>
              </a:spcAft>
              <a:defRPr kumimoji="1" sz="4000" b="1">
                <a:solidFill>
                  <a:srgbClr val="4D4D4D"/>
                </a:solidFill>
                <a:effectLst>
                  <a:outerShdw blurRad="38100" dist="38100" dir="2700000" algn="tl">
                    <a:srgbClr val="C0C0C0"/>
                  </a:outerShdw>
                </a:effectLst>
                <a:latin typeface="Arial" charset="0"/>
                <a:ea typeface="微軟正黑體" pitchFamily="34" charset="-120"/>
              </a:defRPr>
            </a:lvl9pPr>
          </a:lstStyle>
          <a:p>
            <a:pPr lvl="0">
              <a:spcAft>
                <a:spcPts val="1200"/>
              </a:spcAft>
            </a:pPr>
            <a:r>
              <a:rPr lang="zh-TW" altLang="en-US" sz="2800" dirty="0">
                <a:solidFill>
                  <a:srgbClr val="FF0000"/>
                </a:solidFill>
                <a:latin typeface="微軟正黑體" pitchFamily="34" charset="-120"/>
                <a:ea typeface="微軟正黑體" pitchFamily="34" charset="-120"/>
              </a:rPr>
              <a:t>參考</a:t>
            </a:r>
            <a:r>
              <a:rPr lang="en-US" altLang="zh-TW" sz="2800" dirty="0">
                <a:solidFill>
                  <a:srgbClr val="FF0000"/>
                </a:solidFill>
                <a:latin typeface="微軟正黑體"/>
                <a:ea typeface="微軟正黑體"/>
              </a:rPr>
              <a:t>『</a:t>
            </a:r>
            <a:r>
              <a:rPr lang="zh-TW" altLang="en-US" sz="2800" dirty="0">
                <a:solidFill>
                  <a:srgbClr val="FF0000"/>
                </a:solidFill>
                <a:latin typeface="微軟正黑體" pitchFamily="34" charset="-120"/>
                <a:ea typeface="微軟正黑體" pitchFamily="34" charset="-120"/>
              </a:rPr>
              <a:t>三級防制區既存固定污染源應削減污染物排放量準則</a:t>
            </a:r>
            <a:r>
              <a:rPr lang="en-US" altLang="zh-TW" sz="2800" dirty="0">
                <a:solidFill>
                  <a:srgbClr val="FF0000"/>
                </a:solidFill>
                <a:latin typeface="微軟正黑體"/>
                <a:ea typeface="微軟正黑體"/>
              </a:rPr>
              <a:t>』</a:t>
            </a:r>
            <a:r>
              <a:rPr lang="zh-TW" altLang="en-US" sz="2800" dirty="0">
                <a:solidFill>
                  <a:srgbClr val="FF0000"/>
                </a:solidFill>
                <a:latin typeface="微軟正黑體" pitchFamily="34" charset="-120"/>
                <a:ea typeface="微軟正黑體" pitchFamily="34" charset="-120"/>
              </a:rPr>
              <a:t>及</a:t>
            </a:r>
            <a:r>
              <a:rPr lang="en-US" altLang="zh-TW" sz="2800" dirty="0">
                <a:solidFill>
                  <a:srgbClr val="FF0000"/>
                </a:solidFill>
                <a:latin typeface="微軟正黑體" pitchFamily="34" charset="-120"/>
                <a:ea typeface="微軟正黑體" pitchFamily="34" charset="-120"/>
              </a:rPr>
              <a:t>110</a:t>
            </a:r>
            <a:r>
              <a:rPr lang="zh-TW" altLang="en-US" sz="2800" dirty="0">
                <a:solidFill>
                  <a:srgbClr val="FF0000"/>
                </a:solidFill>
                <a:latin typeface="微軟正黑體" pitchFamily="34" charset="-120"/>
                <a:ea typeface="微軟正黑體" pitchFamily="34" charset="-120"/>
              </a:rPr>
              <a:t>年</a:t>
            </a:r>
            <a:r>
              <a:rPr lang="en-US" altLang="zh-TW" sz="2800" dirty="0">
                <a:solidFill>
                  <a:srgbClr val="FF0000"/>
                </a:solidFill>
                <a:latin typeface="微軟正黑體" pitchFamily="34" charset="-120"/>
                <a:ea typeface="微軟正黑體" pitchFamily="34" charset="-120"/>
              </a:rPr>
              <a:t>12</a:t>
            </a:r>
            <a:r>
              <a:rPr lang="zh-TW" altLang="en-US" sz="2800" dirty="0">
                <a:solidFill>
                  <a:srgbClr val="FF0000"/>
                </a:solidFill>
                <a:latin typeface="微軟正黑體" pitchFamily="34" charset="-120"/>
                <a:ea typeface="微軟正黑體" pitchFamily="34" charset="-120"/>
              </a:rPr>
              <a:t>月</a:t>
            </a:r>
            <a:r>
              <a:rPr lang="en-US" altLang="zh-TW" sz="2800" dirty="0">
                <a:solidFill>
                  <a:srgbClr val="FF0000"/>
                </a:solidFill>
                <a:latin typeface="微軟正黑體" pitchFamily="34" charset="-120"/>
                <a:ea typeface="微軟正黑體" pitchFamily="34" charset="-120"/>
              </a:rPr>
              <a:t>2</a:t>
            </a:r>
            <a:r>
              <a:rPr lang="zh-TW" altLang="en-US" sz="2800" dirty="0">
                <a:solidFill>
                  <a:srgbClr val="FF0000"/>
                </a:solidFill>
                <a:latin typeface="微軟正黑體" pitchFamily="34" charset="-120"/>
                <a:ea typeface="微軟正黑體" pitchFamily="34" charset="-120"/>
              </a:rPr>
              <a:t>月發布</a:t>
            </a:r>
            <a:r>
              <a:rPr lang="en-US" altLang="zh-TW" sz="2800" dirty="0">
                <a:solidFill>
                  <a:srgbClr val="FF0000"/>
                </a:solidFill>
                <a:latin typeface="微軟正黑體"/>
                <a:ea typeface="微軟正黑體"/>
              </a:rPr>
              <a:t>『</a:t>
            </a:r>
            <a:r>
              <a:rPr lang="zh-TW" altLang="en-US" sz="2800" dirty="0">
                <a:solidFill>
                  <a:srgbClr val="FF0000"/>
                </a:solidFill>
                <a:latin typeface="微軟正黑體" pitchFamily="34" charset="-120"/>
                <a:ea typeface="微軟正黑體" pitchFamily="34" charset="-120"/>
              </a:rPr>
              <a:t>高雄市電力設施空氣污染物排放標準</a:t>
            </a:r>
            <a:r>
              <a:rPr lang="en-US" altLang="zh-TW" sz="2800" dirty="0">
                <a:solidFill>
                  <a:srgbClr val="FF0000"/>
                </a:solidFill>
                <a:latin typeface="微軟正黑體"/>
                <a:ea typeface="微軟正黑體"/>
              </a:rPr>
              <a:t>』</a:t>
            </a:r>
            <a:endParaRPr lang="zh-TW" altLang="en-US" sz="2800" dirty="0">
              <a:solidFill>
                <a:srgbClr val="FF0000"/>
              </a:solidFill>
              <a:latin typeface="微軟正黑體" pitchFamily="34" charset="-120"/>
              <a:ea typeface="微軟正黑體" pitchFamily="34" charset="-120"/>
            </a:endParaRPr>
          </a:p>
        </p:txBody>
      </p:sp>
      <p:sp>
        <p:nvSpPr>
          <p:cNvPr id="2" name="橢圓 1"/>
          <p:cNvSpPr/>
          <p:nvPr/>
        </p:nvSpPr>
        <p:spPr>
          <a:xfrm>
            <a:off x="287524" y="4105539"/>
            <a:ext cx="360040"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4496389" y="4797152"/>
            <a:ext cx="360040"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接點 10"/>
          <p:cNvCxnSpPr/>
          <p:nvPr/>
        </p:nvCxnSpPr>
        <p:spPr>
          <a:xfrm>
            <a:off x="647564" y="4249555"/>
            <a:ext cx="36364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4856429" y="4941168"/>
            <a:ext cx="36364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AutoShape 3"/>
          <p:cNvSpPr>
            <a:spLocks noChangeArrowheads="1"/>
          </p:cNvSpPr>
          <p:nvPr/>
        </p:nvSpPr>
        <p:spPr bwMode="invGray">
          <a:xfrm>
            <a:off x="839720" y="3441537"/>
            <a:ext cx="3252091" cy="360000"/>
          </a:xfrm>
          <a:prstGeom prst="roundRect">
            <a:avLst>
              <a:gd name="adj" fmla="val 50000"/>
            </a:avLst>
          </a:prstGeom>
          <a:solidFill>
            <a:schemeClr val="accent5">
              <a:lumMod val="75000"/>
            </a:schemeClr>
          </a:solid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latinLnBrk="1">
              <a:defRPr/>
            </a:pPr>
            <a:r>
              <a:rPr lang="zh-TW" altLang="en-US" sz="1400" b="1" dirty="0">
                <a:solidFill>
                  <a:prstClr val="white"/>
                </a:solidFill>
                <a:ea typeface="微軟正黑體"/>
                <a:cs typeface="Times New Roman" pitchFamily="18" charset="0"/>
              </a:rPr>
              <a:t>硫氧化物排放濃度</a:t>
            </a:r>
          </a:p>
        </p:txBody>
      </p:sp>
      <p:sp>
        <p:nvSpPr>
          <p:cNvPr id="14" name="AutoShape 3"/>
          <p:cNvSpPr>
            <a:spLocks noChangeArrowheads="1"/>
          </p:cNvSpPr>
          <p:nvPr/>
        </p:nvSpPr>
        <p:spPr bwMode="invGray">
          <a:xfrm>
            <a:off x="5048585" y="3480053"/>
            <a:ext cx="3252091" cy="360000"/>
          </a:xfrm>
          <a:prstGeom prst="roundRect">
            <a:avLst>
              <a:gd name="adj" fmla="val 50000"/>
            </a:avLst>
          </a:prstGeom>
          <a:solidFill>
            <a:schemeClr val="accent5">
              <a:lumMod val="75000"/>
            </a:schemeClr>
          </a:solid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latinLnBrk="1">
              <a:defRPr/>
            </a:pPr>
            <a:r>
              <a:rPr lang="zh-TW" altLang="en-US" sz="1400" b="1" dirty="0">
                <a:solidFill>
                  <a:prstClr val="white"/>
                </a:solidFill>
                <a:ea typeface="微軟正黑體"/>
                <a:cs typeface="Times New Roman" pitchFamily="18" charset="0"/>
              </a:rPr>
              <a:t>氮氧化物排放濃度</a:t>
            </a:r>
          </a:p>
        </p:txBody>
      </p:sp>
    </p:spTree>
    <p:extLst>
      <p:ext uri="{BB962C8B-B14F-4D97-AF65-F5344CB8AC3E}">
        <p14:creationId xmlns:p14="http://schemas.microsoft.com/office/powerpoint/2010/main" val="427654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528E5BD-B9B3-48D6-A825-19650962E81D}" type="slidenum">
              <a:rPr lang="zh-TW" altLang="en-US" smtClean="0"/>
              <a:pPr/>
              <a:t>6</a:t>
            </a:fld>
            <a:endParaRPr lang="zh-TW" altLang="en-US" dirty="0"/>
          </a:p>
        </p:txBody>
      </p:sp>
      <p:sp>
        <p:nvSpPr>
          <p:cNvPr id="5" name="標題 2"/>
          <p:cNvSpPr>
            <a:spLocks noGrp="1"/>
          </p:cNvSpPr>
          <p:nvPr>
            <p:ph type="title"/>
          </p:nvPr>
        </p:nvSpPr>
        <p:spPr/>
        <p:txBody>
          <a:bodyPr/>
          <a:lstStyle/>
          <a:p>
            <a:r>
              <a:rPr lang="zh-TW" altLang="en-US" dirty="0"/>
              <a:t>排放標準條文</a:t>
            </a:r>
          </a:p>
        </p:txBody>
      </p:sp>
      <p:sp>
        <p:nvSpPr>
          <p:cNvPr id="6" name="Rectangle 33">
            <a:extLst>
              <a:ext uri="{FF2B5EF4-FFF2-40B4-BE49-F238E27FC236}">
                <a16:creationId xmlns="" xmlns:a16="http://schemas.microsoft.com/office/drawing/2014/main" id="{053BCBA4-4ABD-422A-A60D-59B310009ABC}"/>
              </a:ext>
            </a:extLst>
          </p:cNvPr>
          <p:cNvSpPr>
            <a:spLocks noChangeArrowheads="1"/>
          </p:cNvSpPr>
          <p:nvPr/>
        </p:nvSpPr>
        <p:spPr bwMode="auto">
          <a:xfrm>
            <a:off x="145976" y="1591072"/>
            <a:ext cx="1107996"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000" b="1">
                <a:solidFill>
                  <a:schemeClr val="accent1"/>
                </a:solidFill>
                <a:latin typeface="Lucida Sans Unicode" panose="020B0602030504020204" pitchFamily="34" charset="0"/>
                <a:ea typeface="新細明體" panose="02020500000000000000" pitchFamily="18" charset="-120"/>
              </a:defRPr>
            </a:lvl1pPr>
            <a:lvl2pPr marL="742950" indent="-285750" eaLnBrk="0" hangingPunct="0">
              <a:defRPr sz="3000" b="1">
                <a:solidFill>
                  <a:schemeClr val="accent1"/>
                </a:solidFill>
                <a:latin typeface="Lucida Sans Unicode" panose="020B0602030504020204" pitchFamily="34" charset="0"/>
                <a:ea typeface="新細明體" panose="02020500000000000000" pitchFamily="18" charset="-120"/>
              </a:defRPr>
            </a:lvl2pPr>
            <a:lvl3pPr marL="1143000" indent="-228600" eaLnBrk="0" hangingPunct="0">
              <a:defRPr sz="3000" b="1">
                <a:solidFill>
                  <a:schemeClr val="accent1"/>
                </a:solidFill>
                <a:latin typeface="Lucida Sans Unicode" panose="020B0602030504020204" pitchFamily="34" charset="0"/>
                <a:ea typeface="新細明體" panose="02020500000000000000" pitchFamily="18" charset="-120"/>
              </a:defRPr>
            </a:lvl3pPr>
            <a:lvl4pPr marL="1600200" indent="-228600" eaLnBrk="0" hangingPunct="0">
              <a:defRPr sz="3000" b="1">
                <a:solidFill>
                  <a:schemeClr val="accent1"/>
                </a:solidFill>
                <a:latin typeface="Lucida Sans Unicode" panose="020B0602030504020204" pitchFamily="34" charset="0"/>
                <a:ea typeface="新細明體" panose="02020500000000000000" pitchFamily="18" charset="-120"/>
              </a:defRPr>
            </a:lvl4pPr>
            <a:lvl5pPr marL="2057400" indent="-228600" eaLnBrk="0" hangingPunct="0">
              <a:defRPr sz="3000" b="1">
                <a:solidFill>
                  <a:schemeClr val="accent1"/>
                </a:solidFill>
                <a:latin typeface="Lucida Sans Unicode" panose="020B0602030504020204" pitchFamily="34" charset="0"/>
                <a:ea typeface="新細明體" panose="02020500000000000000" pitchFamily="18" charset="-120"/>
              </a:defRPr>
            </a:lvl5pPr>
            <a:lvl6pPr marL="2514600" indent="-228600" eaLnBrk="0" fontAlgn="base" hangingPunct="0">
              <a:spcBef>
                <a:spcPct val="0"/>
              </a:spcBef>
              <a:spcAft>
                <a:spcPct val="0"/>
              </a:spcAft>
              <a:defRPr sz="3000" b="1">
                <a:solidFill>
                  <a:schemeClr val="accent1"/>
                </a:solidFill>
                <a:latin typeface="Lucida Sans Unicode" panose="020B0602030504020204" pitchFamily="34" charset="0"/>
                <a:ea typeface="新細明體" panose="02020500000000000000" pitchFamily="18" charset="-120"/>
              </a:defRPr>
            </a:lvl6pPr>
            <a:lvl7pPr marL="2971800" indent="-228600" eaLnBrk="0" fontAlgn="base" hangingPunct="0">
              <a:spcBef>
                <a:spcPct val="0"/>
              </a:spcBef>
              <a:spcAft>
                <a:spcPct val="0"/>
              </a:spcAft>
              <a:defRPr sz="3000" b="1">
                <a:solidFill>
                  <a:schemeClr val="accent1"/>
                </a:solidFill>
                <a:latin typeface="Lucida Sans Unicode" panose="020B0602030504020204" pitchFamily="34" charset="0"/>
                <a:ea typeface="新細明體" panose="02020500000000000000" pitchFamily="18" charset="-120"/>
              </a:defRPr>
            </a:lvl7pPr>
            <a:lvl8pPr marL="3429000" indent="-228600" eaLnBrk="0" fontAlgn="base" hangingPunct="0">
              <a:spcBef>
                <a:spcPct val="0"/>
              </a:spcBef>
              <a:spcAft>
                <a:spcPct val="0"/>
              </a:spcAft>
              <a:defRPr sz="3000" b="1">
                <a:solidFill>
                  <a:schemeClr val="accent1"/>
                </a:solidFill>
                <a:latin typeface="Lucida Sans Unicode" panose="020B0602030504020204" pitchFamily="34" charset="0"/>
                <a:ea typeface="新細明體" panose="02020500000000000000" pitchFamily="18" charset="-120"/>
              </a:defRPr>
            </a:lvl8pPr>
            <a:lvl9pPr marL="3886200" indent="-228600" eaLnBrk="0" fontAlgn="base" hangingPunct="0">
              <a:spcBef>
                <a:spcPct val="0"/>
              </a:spcBef>
              <a:spcAft>
                <a:spcPct val="0"/>
              </a:spcAft>
              <a:defRPr sz="3000" b="1">
                <a:solidFill>
                  <a:schemeClr val="accent1"/>
                </a:solidFill>
                <a:latin typeface="Lucida Sans Unicode" panose="020B0602030504020204" pitchFamily="34" charset="0"/>
                <a:ea typeface="新細明體" panose="02020500000000000000" pitchFamily="18" charset="-120"/>
              </a:defRPr>
            </a:lvl9pPr>
          </a:lstStyle>
          <a:p>
            <a:pPr algn="ctr">
              <a:spcBef>
                <a:spcPct val="50000"/>
              </a:spcBef>
            </a:pPr>
            <a:r>
              <a:rPr lang="zh-TW" altLang="en-US" sz="2400" b="0" dirty="0">
                <a:solidFill>
                  <a:srgbClr val="FF3300"/>
                </a:solidFill>
                <a:latin typeface="Times New Roman" panose="02020603050405020304" pitchFamily="18" charset="0"/>
                <a:ea typeface="+mn-ea"/>
                <a:cs typeface="Times New Roman" panose="02020603050405020304" pitchFamily="18" charset="0"/>
              </a:rPr>
              <a:t>第五條</a:t>
            </a:r>
          </a:p>
        </p:txBody>
      </p:sp>
      <p:sp>
        <p:nvSpPr>
          <p:cNvPr id="7" name="Rectangle 35">
            <a:extLst>
              <a:ext uri="{FF2B5EF4-FFF2-40B4-BE49-F238E27FC236}">
                <a16:creationId xmlns="" xmlns:a16="http://schemas.microsoft.com/office/drawing/2014/main" id="{4CDB5451-AD52-42D5-8DF2-4C0DC0C30295}"/>
              </a:ext>
            </a:extLst>
          </p:cNvPr>
          <p:cNvSpPr>
            <a:spLocks noChangeArrowheads="1"/>
          </p:cNvSpPr>
          <p:nvPr/>
        </p:nvSpPr>
        <p:spPr bwMode="auto">
          <a:xfrm>
            <a:off x="331659" y="2167136"/>
            <a:ext cx="8552119"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ts val="3800"/>
              </a:lnSpc>
              <a:buClr>
                <a:schemeClr val="bg2"/>
              </a:buClr>
              <a:defRPr/>
            </a:pPr>
            <a:r>
              <a:rPr lang="zh-TW" altLang="en-US" sz="2400" dirty="0">
                <a:solidFill>
                  <a:srgbClr val="0000FF"/>
                </a:solidFill>
                <a:latin typeface="Times New Roman" panose="02020603050405020304" pitchFamily="18" charset="0"/>
                <a:cs typeface="Times New Roman" panose="02020603050405020304" pitchFamily="18" charset="0"/>
              </a:rPr>
              <a:t>除緊急備用電力設施外，各種電力設施之排放標準如下：</a:t>
            </a:r>
          </a:p>
          <a:p>
            <a:pPr marL="628650" indent="-628650" algn="just">
              <a:lnSpc>
                <a:spcPts val="3800"/>
              </a:lnSpc>
              <a:buClr>
                <a:schemeClr val="bg2"/>
              </a:buClr>
              <a:defRPr/>
            </a:pPr>
            <a:r>
              <a:rPr lang="zh-TW" altLang="en-US" sz="2400" dirty="0">
                <a:solidFill>
                  <a:srgbClr val="0000FF"/>
                </a:solidFill>
                <a:latin typeface="Times New Roman" panose="02020603050405020304" pitchFamily="18" charset="0"/>
                <a:cs typeface="Times New Roman" panose="02020603050405020304" pitchFamily="18" charset="0"/>
              </a:rPr>
              <a:t>一</a:t>
            </a:r>
            <a:r>
              <a:rPr lang="zh-TW" altLang="zh-TW" sz="2400" dirty="0">
                <a:solidFill>
                  <a:srgbClr val="0000FF"/>
                </a:solidFill>
                <a:latin typeface="Times New Roman" panose="02020603050405020304" pitchFamily="18" charset="0"/>
                <a:cs typeface="Times New Roman" panose="02020603050405020304" pitchFamily="18" charset="0"/>
              </a:rPr>
              <a:t>、</a:t>
            </a:r>
            <a:r>
              <a:rPr lang="zh-TW" altLang="en-US" sz="2400" dirty="0">
                <a:solidFill>
                  <a:srgbClr val="0000FF"/>
                </a:solidFill>
                <a:latin typeface="Times New Roman" panose="02020603050405020304" pitchFamily="18" charset="0"/>
                <a:cs typeface="Times New Roman" panose="02020603050405020304" pitchFamily="18" charset="0"/>
              </a:rPr>
              <a:t>汽力機組之空氣污染物排放標準及施行日期如附表一；各行業工廠汽電共生設備鍋爐之空氣污染物排放標準及施行日期如附表二；</a:t>
            </a:r>
            <a:r>
              <a:rPr lang="zh-TW" altLang="en-US" sz="2400" dirty="0">
                <a:solidFill>
                  <a:srgbClr val="FF0000"/>
                </a:solidFill>
                <a:latin typeface="Times New Roman" panose="02020603050405020304" pitchFamily="18" charset="0"/>
                <a:cs typeface="Times New Roman" panose="02020603050405020304" pitchFamily="18" charset="0"/>
              </a:rPr>
              <a:t>氣渦輪機組及複循環機組之空氣污染物排放標準及施行日期如附表三</a:t>
            </a:r>
            <a:r>
              <a:rPr lang="zh-TW" altLang="en-US" sz="2400" dirty="0">
                <a:solidFill>
                  <a:srgbClr val="0000FF"/>
                </a:solidFill>
                <a:latin typeface="Times New Roman" panose="02020603050405020304" pitchFamily="18" charset="0"/>
                <a:cs typeface="Times New Roman" panose="02020603050405020304" pitchFamily="18" charset="0"/>
              </a:rPr>
              <a:t>。</a:t>
            </a:r>
            <a:endParaRPr lang="en-US" altLang="zh-TW" sz="2400" dirty="0">
              <a:solidFill>
                <a:srgbClr val="0000FF"/>
              </a:solidFill>
              <a:latin typeface="Times New Roman" panose="02020603050405020304" pitchFamily="18" charset="0"/>
              <a:cs typeface="Times New Roman" panose="02020603050405020304" pitchFamily="18" charset="0"/>
            </a:endParaRPr>
          </a:p>
          <a:p>
            <a:pPr marL="628650" indent="-628650" algn="just">
              <a:lnSpc>
                <a:spcPts val="3800"/>
              </a:lnSpc>
              <a:buClr>
                <a:schemeClr val="bg2"/>
              </a:buClr>
              <a:defRPr/>
            </a:pPr>
            <a:r>
              <a:rPr lang="zh-TW" altLang="zh-TW" sz="2400" dirty="0">
                <a:solidFill>
                  <a:srgbClr val="0000FF"/>
                </a:solidFill>
                <a:latin typeface="Times New Roman" panose="02020603050405020304" pitchFamily="18" charset="0"/>
                <a:cs typeface="Times New Roman" panose="02020603050405020304" pitchFamily="18" charset="0"/>
              </a:rPr>
              <a:t>二、公私場所於環境影響說明書或環境影響評估報告書中承諾之固定污染源排放濃度較本標準嚴者，其排放濃度不得高於該承諾值。</a:t>
            </a:r>
          </a:p>
          <a:p>
            <a:pPr marL="628650" indent="-628650" algn="just">
              <a:lnSpc>
                <a:spcPts val="3800"/>
              </a:lnSpc>
              <a:buClr>
                <a:schemeClr val="bg2"/>
              </a:buClr>
              <a:defRPr/>
            </a:pPr>
            <a:endParaRPr lang="en-US" altLang="zh-TW" sz="2400" dirty="0">
              <a:solidFill>
                <a:srgbClr val="002060"/>
              </a:solidFill>
              <a:latin typeface="Times New Roman" panose="02020603050405020304" pitchFamily="18" charset="0"/>
              <a:cs typeface="Times New Roman" panose="02020603050405020304" pitchFamily="18" charset="0"/>
            </a:endParaRPr>
          </a:p>
          <a:p>
            <a:pPr marL="628650" indent="-628650" algn="just">
              <a:lnSpc>
                <a:spcPts val="3800"/>
              </a:lnSpc>
              <a:buClr>
                <a:schemeClr val="bg2"/>
              </a:buClr>
              <a:defRPr/>
            </a:pPr>
            <a:endParaRPr lang="zh-TW" altLang="en-US" sz="2400" dirty="0">
              <a:solidFill>
                <a:srgbClr val="002060"/>
              </a:solidFill>
              <a:latin typeface="Times New Roman" panose="02020603050405020304" pitchFamily="18" charset="0"/>
              <a:cs typeface="Times New Roman" panose="02020603050405020304" pitchFamily="18" charset="0"/>
            </a:endParaRPr>
          </a:p>
          <a:p>
            <a:pPr marL="628650" indent="-628650" algn="just">
              <a:lnSpc>
                <a:spcPts val="3800"/>
              </a:lnSpc>
              <a:buClr>
                <a:schemeClr val="bg2"/>
              </a:buClr>
              <a:defRPr/>
            </a:pPr>
            <a:endParaRPr lang="en-US" altLang="zh-TW" sz="2400" dirty="0">
              <a:solidFill>
                <a:srgbClr val="002060"/>
              </a:solidFill>
              <a:latin typeface="Times New Roman" panose="02020603050405020304" pitchFamily="18" charset="0"/>
              <a:cs typeface="Times New Roman" panose="02020603050405020304" pitchFamily="18" charset="0"/>
            </a:endParaRPr>
          </a:p>
          <a:p>
            <a:pPr marL="628650" indent="-628650" algn="just">
              <a:lnSpc>
                <a:spcPts val="3800"/>
              </a:lnSpc>
              <a:buClr>
                <a:schemeClr val="bg2"/>
              </a:buClr>
              <a:defRPr/>
            </a:pPr>
            <a:endParaRPr lang="zh-TW" altLang="en-US" sz="2400" dirty="0">
              <a:solidFill>
                <a:srgbClr val="002060"/>
              </a:solidFill>
              <a:latin typeface="Times New Roman" panose="02020603050405020304" pitchFamily="18" charset="0"/>
              <a:cs typeface="Times New Roman" panose="02020603050405020304" pitchFamily="18" charset="0"/>
            </a:endParaRPr>
          </a:p>
          <a:p>
            <a:pPr marL="628650" indent="-628650" algn="just">
              <a:lnSpc>
                <a:spcPts val="4000"/>
              </a:lnSpc>
              <a:spcBef>
                <a:spcPct val="20000"/>
              </a:spcBef>
              <a:buClr>
                <a:schemeClr val="bg2"/>
              </a:buClr>
              <a:defRPr/>
            </a:pPr>
            <a:endParaRPr lang="zh-TW" altLang="en-US" sz="2400" b="0" dirty="0">
              <a:solidFill>
                <a:srgbClr val="0000FF"/>
              </a:solidFill>
              <a:latin typeface="Times New Roman" panose="02020603050405020304" pitchFamily="18" charset="0"/>
              <a:cs typeface="Times New Roman" panose="02020603050405020304" pitchFamily="18" charset="0"/>
            </a:endParaRPr>
          </a:p>
          <a:p>
            <a:pPr marL="342900" indent="-342900" algn="just">
              <a:spcBef>
                <a:spcPct val="20000"/>
              </a:spcBef>
              <a:buClr>
                <a:schemeClr val="bg2"/>
              </a:buClr>
              <a:buFont typeface="Wingdings" pitchFamily="2" charset="2"/>
              <a:buChar char="v"/>
              <a:defRPr/>
            </a:pPr>
            <a:endParaRPr lang="zh-TW" altLang="en-US" sz="2400" b="0" dirty="0">
              <a:solidFill>
                <a:srgbClr val="0000FF"/>
              </a:solidFill>
              <a:latin typeface="Times New Roman" panose="02020603050405020304" pitchFamily="18" charset="0"/>
              <a:cs typeface="Times New Roman" panose="02020603050405020304" pitchFamily="18" charset="0"/>
            </a:endParaRPr>
          </a:p>
          <a:p>
            <a:pPr marL="342900" indent="-342900" algn="just">
              <a:spcBef>
                <a:spcPct val="20000"/>
              </a:spcBef>
              <a:buClr>
                <a:schemeClr val="bg2"/>
              </a:buClr>
              <a:buFont typeface="Wingdings" pitchFamily="2" charset="2"/>
              <a:buChar char="v"/>
              <a:defRPr/>
            </a:pPr>
            <a:endParaRPr lang="zh-TW" altLang="en-US" sz="2400" b="0" dirty="0">
              <a:solidFill>
                <a:srgbClr val="0000FF"/>
              </a:solidFill>
              <a:latin typeface="Times New Roman" panose="02020603050405020304" pitchFamily="18" charset="0"/>
              <a:cs typeface="Times New Roman" panose="02020603050405020304" pitchFamily="18" charset="0"/>
            </a:endParaRPr>
          </a:p>
          <a:p>
            <a:pPr marL="342900" indent="-342900" algn="just">
              <a:spcBef>
                <a:spcPct val="20000"/>
              </a:spcBef>
              <a:buClr>
                <a:schemeClr val="bg2"/>
              </a:buClr>
              <a:buFont typeface="Wingdings" pitchFamily="2" charset="2"/>
              <a:buChar char="v"/>
              <a:defRPr/>
            </a:pPr>
            <a:endParaRPr lang="zh-TW" altLang="en-US" sz="2400" b="0" dirty="0">
              <a:solidFill>
                <a:srgbClr val="0000FF"/>
              </a:solidFill>
              <a:latin typeface="Times New Roman" panose="02020603050405020304" pitchFamily="18" charset="0"/>
              <a:cs typeface="Times New Roman" panose="02020603050405020304" pitchFamily="18" charset="0"/>
            </a:endParaRPr>
          </a:p>
        </p:txBody>
      </p:sp>
      <p:sp>
        <p:nvSpPr>
          <p:cNvPr id="9" name="文字方塊 8"/>
          <p:cNvSpPr txBox="1"/>
          <p:nvPr/>
        </p:nvSpPr>
        <p:spPr bwMode="blackGray">
          <a:xfrm>
            <a:off x="4499992" y="1196752"/>
            <a:ext cx="4248472" cy="1018660"/>
          </a:xfrm>
          <a:prstGeom prst="rect">
            <a:avLst/>
          </a:prstGeom>
          <a:solidFill>
            <a:srgbClr val="92D050"/>
          </a:solidFill>
          <a:ln>
            <a:headEnd/>
            <a:tailEnd/>
          </a:ln>
        </p:spPr>
        <p:style>
          <a:lnRef idx="1">
            <a:schemeClr val="accent6"/>
          </a:lnRef>
          <a:fillRef idx="2">
            <a:schemeClr val="accent6"/>
          </a:fillRef>
          <a:effectRef idx="1">
            <a:schemeClr val="accent6"/>
          </a:effectRef>
          <a:fontRef idx="minor">
            <a:schemeClr val="dk1"/>
          </a:fontRef>
        </p:style>
        <p:txBody>
          <a:bodyPr anchor="ctr" anchorCtr="0">
            <a:noAutofit/>
          </a:bodyPr>
          <a:lstStyle>
            <a:defPPr>
              <a:defRPr lang="zh-TW"/>
            </a:defPPr>
            <a:lvl1pPr marL="285750" indent="-285750">
              <a:spcAft>
                <a:spcPts val="300"/>
              </a:spcAft>
              <a:buFont typeface="Wingdings" panose="05000000000000000000" pitchFamily="2" charset="2"/>
              <a:buChar char="l"/>
              <a:defRPr sz="1400" b="1">
                <a:effectLst/>
                <a:latin typeface="Times New Roman" panose="02020603050405020304" pitchFamily="18" charset="0"/>
                <a:ea typeface="超研澤粗明" panose="02010609010101010101" pitchFamily="49" charset="-120"/>
                <a:cs typeface="Times New Roman" panose="02020603050405020304" pitchFamily="18" charset="0"/>
              </a:defRPr>
            </a:lvl1pPr>
          </a:lstStyle>
          <a:p>
            <a:pPr marL="180975" indent="-180975" algn="just">
              <a:buFont typeface="+mj-lt"/>
              <a:buAutoNum type="arabicPeriod"/>
            </a:pPr>
            <a:r>
              <a:rPr lang="zh-TW" altLang="en-US" sz="1600" dirty="0">
                <a:solidFill>
                  <a:schemeClr val="bg1"/>
                </a:solidFill>
                <a:latin typeface="微軟正黑體"/>
                <a:ea typeface="微軟正黑體"/>
              </a:rPr>
              <a:t>加強</a:t>
            </a:r>
            <a:r>
              <a:rPr lang="zh-TW" altLang="en-US" sz="1600" dirty="0" smtClean="0">
                <a:solidFill>
                  <a:schemeClr val="bg1"/>
                </a:solidFill>
                <a:latin typeface="微軟正黑體"/>
                <a:ea typeface="微軟正黑體"/>
              </a:rPr>
              <a:t>管制汽</a:t>
            </a:r>
            <a:r>
              <a:rPr lang="zh-TW" altLang="en-US" sz="1600" dirty="0">
                <a:solidFill>
                  <a:schemeClr val="bg1"/>
                </a:solidFill>
                <a:latin typeface="微軟正黑體"/>
                <a:ea typeface="微軟正黑體"/>
              </a:rPr>
              <a:t>電共生設備</a:t>
            </a:r>
            <a:r>
              <a:rPr lang="zh-TW" altLang="en-US" sz="1600" dirty="0" smtClean="0">
                <a:solidFill>
                  <a:schemeClr val="bg1"/>
                </a:solidFill>
                <a:latin typeface="微軟正黑體"/>
                <a:ea typeface="微軟正黑體"/>
              </a:rPr>
              <a:t>鍋爐污染排放，</a:t>
            </a:r>
            <a:r>
              <a:rPr lang="zh-TW" altLang="en-US" sz="1600" dirty="0">
                <a:solidFill>
                  <a:schemeClr val="bg1"/>
                </a:solidFill>
                <a:latin typeface="微軟正黑體"/>
                <a:ea typeface="微軟正黑體"/>
              </a:rPr>
              <a:t>增訂表</a:t>
            </a:r>
            <a:r>
              <a:rPr lang="zh-TW" altLang="en-US" sz="1600" dirty="0" smtClean="0">
                <a:solidFill>
                  <a:schemeClr val="bg1"/>
                </a:solidFill>
                <a:latin typeface="微軟正黑體"/>
                <a:ea typeface="微軟正黑體"/>
              </a:rPr>
              <a:t>二之硫</a:t>
            </a:r>
            <a:r>
              <a:rPr lang="zh-TW" altLang="en-US" sz="1600" dirty="0">
                <a:solidFill>
                  <a:schemeClr val="bg1"/>
                </a:solidFill>
                <a:latin typeface="微軟正黑體"/>
                <a:ea typeface="微軟正黑體"/>
              </a:rPr>
              <a:t>氧化物、氮氧化物及汞排放標準。</a:t>
            </a:r>
            <a:endParaRPr lang="en-US" altLang="zh-TW" sz="1600" dirty="0">
              <a:solidFill>
                <a:schemeClr val="bg1"/>
              </a:solidFill>
              <a:latin typeface="微軟正黑體"/>
              <a:ea typeface="微軟正黑體"/>
            </a:endParaRPr>
          </a:p>
          <a:p>
            <a:pPr marL="180975" indent="-180975" algn="just">
              <a:buFont typeface="+mj-lt"/>
              <a:buAutoNum type="arabicPeriod"/>
            </a:pPr>
            <a:r>
              <a:rPr lang="zh-TW" altLang="en-US" sz="1600" dirty="0">
                <a:solidFill>
                  <a:schemeClr val="bg1"/>
                </a:solidFill>
                <a:latin typeface="微軟正黑體"/>
                <a:ea typeface="微軟正黑體"/>
              </a:rPr>
              <a:t>因應未來轄內燃氣發電機組設置，增訂氣渦輪機組及複循環機組排放</a:t>
            </a:r>
            <a:r>
              <a:rPr lang="zh-TW" altLang="en-US" sz="1600" dirty="0" smtClean="0">
                <a:solidFill>
                  <a:schemeClr val="bg1"/>
                </a:solidFill>
                <a:latin typeface="微軟正黑體"/>
                <a:ea typeface="微軟正黑體"/>
              </a:rPr>
              <a:t>標準。</a:t>
            </a:r>
            <a:endParaRPr lang="zh-TW" altLang="en-US" sz="1600" baseline="300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42143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528E5BD-B9B3-48D6-A825-19650962E81D}" type="slidenum">
              <a:rPr lang="zh-TW" altLang="en-US" smtClean="0"/>
              <a:pPr/>
              <a:t>7</a:t>
            </a:fld>
            <a:endParaRPr lang="zh-TW" altLang="en-US" dirty="0"/>
          </a:p>
        </p:txBody>
      </p:sp>
      <p:sp>
        <p:nvSpPr>
          <p:cNvPr id="5" name="標題 2"/>
          <p:cNvSpPr>
            <a:spLocks noGrp="1"/>
          </p:cNvSpPr>
          <p:nvPr>
            <p:ph type="title"/>
          </p:nvPr>
        </p:nvSpPr>
        <p:spPr/>
        <p:txBody>
          <a:bodyPr/>
          <a:lstStyle/>
          <a:p>
            <a:r>
              <a:rPr lang="zh-TW" altLang="en-US" dirty="0"/>
              <a:t>排放標準條文</a:t>
            </a:r>
          </a:p>
        </p:txBody>
      </p:sp>
      <p:sp>
        <p:nvSpPr>
          <p:cNvPr id="6" name="Rectangle 33">
            <a:extLst>
              <a:ext uri="{FF2B5EF4-FFF2-40B4-BE49-F238E27FC236}">
                <a16:creationId xmlns="" xmlns:a16="http://schemas.microsoft.com/office/drawing/2014/main" id="{053BCBA4-4ABD-422A-A60D-59B310009ABC}"/>
              </a:ext>
            </a:extLst>
          </p:cNvPr>
          <p:cNvSpPr>
            <a:spLocks noChangeArrowheads="1"/>
          </p:cNvSpPr>
          <p:nvPr/>
        </p:nvSpPr>
        <p:spPr bwMode="auto">
          <a:xfrm>
            <a:off x="107504" y="1591072"/>
            <a:ext cx="1184941" cy="49244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000" b="1">
                <a:solidFill>
                  <a:schemeClr val="accent1"/>
                </a:solidFill>
                <a:latin typeface="Lucida Sans Unicode" panose="020B0602030504020204" pitchFamily="34" charset="0"/>
                <a:ea typeface="新細明體" panose="02020500000000000000" pitchFamily="18" charset="-120"/>
              </a:defRPr>
            </a:lvl1pPr>
            <a:lvl2pPr marL="742950" indent="-285750" eaLnBrk="0" hangingPunct="0">
              <a:defRPr sz="3000" b="1">
                <a:solidFill>
                  <a:schemeClr val="accent1"/>
                </a:solidFill>
                <a:latin typeface="Lucida Sans Unicode" panose="020B0602030504020204" pitchFamily="34" charset="0"/>
                <a:ea typeface="新細明體" panose="02020500000000000000" pitchFamily="18" charset="-120"/>
              </a:defRPr>
            </a:lvl2pPr>
            <a:lvl3pPr marL="1143000" indent="-228600" eaLnBrk="0" hangingPunct="0">
              <a:defRPr sz="3000" b="1">
                <a:solidFill>
                  <a:schemeClr val="accent1"/>
                </a:solidFill>
                <a:latin typeface="Lucida Sans Unicode" panose="020B0602030504020204" pitchFamily="34" charset="0"/>
                <a:ea typeface="新細明體" panose="02020500000000000000" pitchFamily="18" charset="-120"/>
              </a:defRPr>
            </a:lvl3pPr>
            <a:lvl4pPr marL="1600200" indent="-228600" eaLnBrk="0" hangingPunct="0">
              <a:defRPr sz="3000" b="1">
                <a:solidFill>
                  <a:schemeClr val="accent1"/>
                </a:solidFill>
                <a:latin typeface="Lucida Sans Unicode" panose="020B0602030504020204" pitchFamily="34" charset="0"/>
                <a:ea typeface="新細明體" panose="02020500000000000000" pitchFamily="18" charset="-120"/>
              </a:defRPr>
            </a:lvl4pPr>
            <a:lvl5pPr marL="2057400" indent="-228600" eaLnBrk="0" hangingPunct="0">
              <a:defRPr sz="3000" b="1">
                <a:solidFill>
                  <a:schemeClr val="accent1"/>
                </a:solidFill>
                <a:latin typeface="Lucida Sans Unicode" panose="020B0602030504020204" pitchFamily="34" charset="0"/>
                <a:ea typeface="新細明體" panose="02020500000000000000" pitchFamily="18" charset="-120"/>
              </a:defRPr>
            </a:lvl5pPr>
            <a:lvl6pPr marL="2514600" indent="-228600" eaLnBrk="0" fontAlgn="base" hangingPunct="0">
              <a:spcBef>
                <a:spcPct val="0"/>
              </a:spcBef>
              <a:spcAft>
                <a:spcPct val="0"/>
              </a:spcAft>
              <a:defRPr sz="3000" b="1">
                <a:solidFill>
                  <a:schemeClr val="accent1"/>
                </a:solidFill>
                <a:latin typeface="Lucida Sans Unicode" panose="020B0602030504020204" pitchFamily="34" charset="0"/>
                <a:ea typeface="新細明體" panose="02020500000000000000" pitchFamily="18" charset="-120"/>
              </a:defRPr>
            </a:lvl6pPr>
            <a:lvl7pPr marL="2971800" indent="-228600" eaLnBrk="0" fontAlgn="base" hangingPunct="0">
              <a:spcBef>
                <a:spcPct val="0"/>
              </a:spcBef>
              <a:spcAft>
                <a:spcPct val="0"/>
              </a:spcAft>
              <a:defRPr sz="3000" b="1">
                <a:solidFill>
                  <a:schemeClr val="accent1"/>
                </a:solidFill>
                <a:latin typeface="Lucida Sans Unicode" panose="020B0602030504020204" pitchFamily="34" charset="0"/>
                <a:ea typeface="新細明體" panose="02020500000000000000" pitchFamily="18" charset="-120"/>
              </a:defRPr>
            </a:lvl7pPr>
            <a:lvl8pPr marL="3429000" indent="-228600" eaLnBrk="0" fontAlgn="base" hangingPunct="0">
              <a:spcBef>
                <a:spcPct val="0"/>
              </a:spcBef>
              <a:spcAft>
                <a:spcPct val="0"/>
              </a:spcAft>
              <a:defRPr sz="3000" b="1">
                <a:solidFill>
                  <a:schemeClr val="accent1"/>
                </a:solidFill>
                <a:latin typeface="Lucida Sans Unicode" panose="020B0602030504020204" pitchFamily="34" charset="0"/>
                <a:ea typeface="新細明體" panose="02020500000000000000" pitchFamily="18" charset="-120"/>
              </a:defRPr>
            </a:lvl8pPr>
            <a:lvl9pPr marL="3886200" indent="-228600" eaLnBrk="0" fontAlgn="base" hangingPunct="0">
              <a:spcBef>
                <a:spcPct val="0"/>
              </a:spcBef>
              <a:spcAft>
                <a:spcPct val="0"/>
              </a:spcAft>
              <a:defRPr sz="3000" b="1">
                <a:solidFill>
                  <a:schemeClr val="accent1"/>
                </a:solidFill>
                <a:latin typeface="Lucida Sans Unicode" panose="020B0602030504020204" pitchFamily="34" charset="0"/>
                <a:ea typeface="新細明體" panose="02020500000000000000" pitchFamily="18" charset="-120"/>
              </a:defRPr>
            </a:lvl9pPr>
          </a:lstStyle>
          <a:p>
            <a:pPr algn="ctr">
              <a:spcBef>
                <a:spcPct val="50000"/>
              </a:spcBef>
            </a:pPr>
            <a:r>
              <a:rPr lang="zh-TW" altLang="en-US" sz="2600" b="0" dirty="0">
                <a:solidFill>
                  <a:srgbClr val="FF0000"/>
                </a:solidFill>
                <a:latin typeface="Times New Roman" panose="02020603050405020304" pitchFamily="18" charset="0"/>
                <a:ea typeface="+mn-ea"/>
                <a:cs typeface="Times New Roman" panose="02020603050405020304" pitchFamily="18" charset="0"/>
              </a:rPr>
              <a:t>第五條</a:t>
            </a:r>
          </a:p>
        </p:txBody>
      </p:sp>
      <p:sp>
        <p:nvSpPr>
          <p:cNvPr id="7" name="Rectangle 35">
            <a:extLst>
              <a:ext uri="{FF2B5EF4-FFF2-40B4-BE49-F238E27FC236}">
                <a16:creationId xmlns="" xmlns:a16="http://schemas.microsoft.com/office/drawing/2014/main" id="{4CDB5451-AD52-42D5-8DF2-4C0DC0C30295}"/>
              </a:ext>
            </a:extLst>
          </p:cNvPr>
          <p:cNvSpPr>
            <a:spLocks noChangeArrowheads="1"/>
          </p:cNvSpPr>
          <p:nvPr/>
        </p:nvSpPr>
        <p:spPr bwMode="auto">
          <a:xfrm>
            <a:off x="331659" y="2167136"/>
            <a:ext cx="8552119"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28650" indent="-628650" algn="just">
              <a:lnSpc>
                <a:spcPts val="3800"/>
              </a:lnSpc>
              <a:buClr>
                <a:schemeClr val="bg2"/>
              </a:buClr>
              <a:defRPr/>
            </a:pPr>
            <a:r>
              <a:rPr lang="zh-TW" altLang="en-US" sz="2400" dirty="0">
                <a:solidFill>
                  <a:srgbClr val="0000FF"/>
                </a:solidFill>
                <a:latin typeface="Times New Roman" panose="02020603050405020304" pitchFamily="18" charset="0"/>
                <a:cs typeface="Times New Roman" panose="02020603050405020304" pitchFamily="18" charset="0"/>
              </a:rPr>
              <a:t>三、使用固體燃料之原料貯存場所排放標準如</a:t>
            </a:r>
            <a:r>
              <a:rPr lang="zh-TW" altLang="en-US" sz="2400" dirty="0">
                <a:solidFill>
                  <a:srgbClr val="FF0000"/>
                </a:solidFill>
                <a:latin typeface="Times New Roman" panose="02020603050405020304" pitchFamily="18" charset="0"/>
                <a:cs typeface="Times New Roman" panose="02020603050405020304" pitchFamily="18" charset="0"/>
              </a:rPr>
              <a:t>附表四</a:t>
            </a:r>
            <a:r>
              <a:rPr lang="zh-TW" altLang="en-US" sz="2400" dirty="0">
                <a:solidFill>
                  <a:srgbClr val="0000FF"/>
                </a:solidFill>
                <a:latin typeface="Times New Roman" panose="02020603050405020304" pitchFamily="18" charset="0"/>
                <a:cs typeface="Times New Roman" panose="02020603050405020304" pitchFamily="18" charset="0"/>
              </a:rPr>
              <a:t>；污染源採行附表四未表列之防制措施種類且總防制效率百分之七十以上未達百分之九十五者，應檢具空氣污染物防制設施種類、構造及防制效率科學驗證資料，報請環保局核可後為之，並依核可內容操作防制設施及記錄操作條件備查。</a:t>
            </a:r>
            <a:endParaRPr lang="en-US" altLang="zh-TW" sz="2400" dirty="0">
              <a:solidFill>
                <a:srgbClr val="0000FF"/>
              </a:solidFill>
              <a:latin typeface="Times New Roman" panose="02020603050405020304" pitchFamily="18" charset="0"/>
              <a:cs typeface="Times New Roman" panose="02020603050405020304" pitchFamily="18" charset="0"/>
            </a:endParaRPr>
          </a:p>
          <a:p>
            <a:pPr marL="628650" indent="-628650" algn="just">
              <a:lnSpc>
                <a:spcPts val="3800"/>
              </a:lnSpc>
              <a:buClr>
                <a:schemeClr val="bg2"/>
              </a:buClr>
              <a:defRPr/>
            </a:pPr>
            <a:endParaRPr lang="en-US" altLang="zh-TW" sz="2400" dirty="0">
              <a:solidFill>
                <a:srgbClr val="0000FF"/>
              </a:solidFill>
              <a:latin typeface="Times New Roman" panose="02020603050405020304" pitchFamily="18" charset="0"/>
              <a:cs typeface="Times New Roman" panose="02020603050405020304" pitchFamily="18" charset="0"/>
            </a:endParaRPr>
          </a:p>
          <a:p>
            <a:pPr indent="628650" algn="just">
              <a:lnSpc>
                <a:spcPts val="3800"/>
              </a:lnSpc>
              <a:buClr>
                <a:schemeClr val="bg2"/>
              </a:buClr>
              <a:defRPr/>
            </a:pPr>
            <a:r>
              <a:rPr lang="zh-TW" altLang="en-US" sz="2400" dirty="0">
                <a:solidFill>
                  <a:srgbClr val="0000FF"/>
                </a:solidFill>
                <a:latin typeface="Times New Roman" panose="02020603050405020304" pitchFamily="18" charset="0"/>
                <a:cs typeface="Times New Roman" panose="02020603050405020304" pitchFamily="18" charset="0"/>
              </a:rPr>
              <a:t>起火期間及停車期間、防制設備維修期間應符合中央主管機關訂定之電力設施空氣污染物排放標準，不適用前項第一款規定。</a:t>
            </a:r>
            <a:endParaRPr lang="zh-TW" altLang="zh-TW" sz="2400" dirty="0">
              <a:solidFill>
                <a:srgbClr val="0000FF"/>
              </a:solidFill>
              <a:latin typeface="Times New Roman" panose="02020603050405020304" pitchFamily="18" charset="0"/>
              <a:cs typeface="Times New Roman" panose="02020603050405020304" pitchFamily="18" charset="0"/>
            </a:endParaRPr>
          </a:p>
          <a:p>
            <a:pPr marL="628650" indent="-628650" algn="just">
              <a:lnSpc>
                <a:spcPts val="3800"/>
              </a:lnSpc>
              <a:buClr>
                <a:schemeClr val="bg2"/>
              </a:buClr>
              <a:defRPr/>
            </a:pPr>
            <a:endParaRPr lang="en-US" altLang="zh-TW" sz="2400" dirty="0">
              <a:solidFill>
                <a:srgbClr val="0000FF"/>
              </a:solidFill>
              <a:latin typeface="Times New Roman" panose="02020603050405020304" pitchFamily="18" charset="0"/>
              <a:cs typeface="Times New Roman" panose="02020603050405020304" pitchFamily="18" charset="0"/>
            </a:endParaRPr>
          </a:p>
          <a:p>
            <a:pPr marL="628650" indent="-628650" algn="just">
              <a:lnSpc>
                <a:spcPts val="3800"/>
              </a:lnSpc>
              <a:buClr>
                <a:schemeClr val="bg2"/>
              </a:buClr>
              <a:defRPr/>
            </a:pPr>
            <a:endParaRPr lang="zh-TW" altLang="en-US" sz="2400" dirty="0">
              <a:solidFill>
                <a:srgbClr val="0000FF"/>
              </a:solidFill>
              <a:latin typeface="Times New Roman" panose="02020603050405020304" pitchFamily="18" charset="0"/>
              <a:cs typeface="Times New Roman" panose="02020603050405020304" pitchFamily="18" charset="0"/>
            </a:endParaRPr>
          </a:p>
          <a:p>
            <a:pPr marL="628650" indent="-628650" algn="just">
              <a:lnSpc>
                <a:spcPts val="3800"/>
              </a:lnSpc>
              <a:buClr>
                <a:schemeClr val="bg2"/>
              </a:buClr>
              <a:defRPr/>
            </a:pPr>
            <a:endParaRPr lang="en-US" altLang="zh-TW" sz="2400" dirty="0">
              <a:solidFill>
                <a:srgbClr val="0000FF"/>
              </a:solidFill>
              <a:latin typeface="Times New Roman" panose="02020603050405020304" pitchFamily="18" charset="0"/>
              <a:cs typeface="Times New Roman" panose="02020603050405020304" pitchFamily="18" charset="0"/>
            </a:endParaRPr>
          </a:p>
          <a:p>
            <a:pPr marL="628650" indent="-628650" algn="just">
              <a:lnSpc>
                <a:spcPts val="3800"/>
              </a:lnSpc>
              <a:buClr>
                <a:schemeClr val="bg2"/>
              </a:buClr>
              <a:defRPr/>
            </a:pPr>
            <a:endParaRPr lang="zh-TW" altLang="en-US" sz="2400" dirty="0">
              <a:solidFill>
                <a:srgbClr val="0000FF"/>
              </a:solidFill>
              <a:latin typeface="Times New Roman" panose="02020603050405020304" pitchFamily="18" charset="0"/>
              <a:cs typeface="Times New Roman" panose="02020603050405020304" pitchFamily="18" charset="0"/>
            </a:endParaRPr>
          </a:p>
          <a:p>
            <a:pPr marL="628650" indent="-628650" algn="just">
              <a:lnSpc>
                <a:spcPts val="4000"/>
              </a:lnSpc>
              <a:spcBef>
                <a:spcPct val="20000"/>
              </a:spcBef>
              <a:buClr>
                <a:schemeClr val="bg2"/>
              </a:buClr>
              <a:defRPr/>
            </a:pPr>
            <a:endParaRPr lang="zh-TW" altLang="en-US" sz="2400" b="0" dirty="0">
              <a:solidFill>
                <a:srgbClr val="0000FF"/>
              </a:solidFill>
              <a:latin typeface="Times New Roman" panose="02020603050405020304" pitchFamily="18" charset="0"/>
              <a:cs typeface="Times New Roman" panose="02020603050405020304" pitchFamily="18" charset="0"/>
            </a:endParaRPr>
          </a:p>
          <a:p>
            <a:pPr marL="342900" indent="-342900" algn="just">
              <a:spcBef>
                <a:spcPct val="20000"/>
              </a:spcBef>
              <a:buClr>
                <a:schemeClr val="bg2"/>
              </a:buClr>
              <a:buFont typeface="Wingdings" pitchFamily="2" charset="2"/>
              <a:buChar char="v"/>
              <a:defRPr/>
            </a:pPr>
            <a:endParaRPr lang="zh-TW" altLang="en-US" sz="2400" b="0" dirty="0">
              <a:solidFill>
                <a:srgbClr val="0000FF"/>
              </a:solidFill>
              <a:latin typeface="Times New Roman" panose="02020603050405020304" pitchFamily="18" charset="0"/>
              <a:cs typeface="Times New Roman" panose="02020603050405020304" pitchFamily="18" charset="0"/>
            </a:endParaRPr>
          </a:p>
          <a:p>
            <a:pPr marL="342900" indent="-342900" algn="just">
              <a:spcBef>
                <a:spcPct val="20000"/>
              </a:spcBef>
              <a:buClr>
                <a:schemeClr val="bg2"/>
              </a:buClr>
              <a:buFont typeface="Wingdings" pitchFamily="2" charset="2"/>
              <a:buChar char="v"/>
              <a:defRPr/>
            </a:pPr>
            <a:endParaRPr lang="zh-TW" altLang="en-US" sz="2400" b="0" dirty="0">
              <a:solidFill>
                <a:srgbClr val="0000FF"/>
              </a:solidFill>
              <a:latin typeface="Times New Roman" panose="02020603050405020304" pitchFamily="18" charset="0"/>
              <a:cs typeface="Times New Roman" panose="02020603050405020304" pitchFamily="18" charset="0"/>
            </a:endParaRPr>
          </a:p>
          <a:p>
            <a:pPr marL="342900" indent="-342900" algn="just">
              <a:spcBef>
                <a:spcPct val="20000"/>
              </a:spcBef>
              <a:buClr>
                <a:schemeClr val="bg2"/>
              </a:buClr>
              <a:buFont typeface="Wingdings" pitchFamily="2" charset="2"/>
              <a:buChar char="v"/>
              <a:defRPr/>
            </a:pPr>
            <a:endParaRPr lang="zh-TW" altLang="en-US" sz="2400" b="0" dirty="0">
              <a:solidFill>
                <a:srgbClr val="0000FF"/>
              </a:solidFill>
              <a:latin typeface="Times New Roman" panose="02020603050405020304" pitchFamily="18" charset="0"/>
              <a:cs typeface="Times New Roman" panose="02020603050405020304" pitchFamily="18" charset="0"/>
            </a:endParaRPr>
          </a:p>
        </p:txBody>
      </p:sp>
      <p:sp>
        <p:nvSpPr>
          <p:cNvPr id="8" name="文字方塊 7"/>
          <p:cNvSpPr txBox="1"/>
          <p:nvPr/>
        </p:nvSpPr>
        <p:spPr bwMode="blackGray">
          <a:xfrm>
            <a:off x="4788024" y="1340768"/>
            <a:ext cx="3960440" cy="754360"/>
          </a:xfrm>
          <a:prstGeom prst="rect">
            <a:avLst/>
          </a:prstGeom>
          <a:solidFill>
            <a:srgbClr val="92D050"/>
          </a:solidFill>
          <a:ln>
            <a:headEnd/>
            <a:tailEnd/>
          </a:ln>
        </p:spPr>
        <p:style>
          <a:lnRef idx="1">
            <a:schemeClr val="accent6"/>
          </a:lnRef>
          <a:fillRef idx="2">
            <a:schemeClr val="accent6"/>
          </a:fillRef>
          <a:effectRef idx="1">
            <a:schemeClr val="accent6"/>
          </a:effectRef>
          <a:fontRef idx="minor">
            <a:schemeClr val="dk1"/>
          </a:fontRef>
        </p:style>
        <p:txBody>
          <a:bodyPr anchor="ctr" anchorCtr="0">
            <a:noAutofit/>
          </a:bodyPr>
          <a:lstStyle>
            <a:defPPr>
              <a:defRPr lang="zh-TW"/>
            </a:defPPr>
            <a:lvl1pPr marL="285750" indent="-285750">
              <a:spcAft>
                <a:spcPts val="300"/>
              </a:spcAft>
              <a:buFont typeface="Wingdings" panose="05000000000000000000" pitchFamily="2" charset="2"/>
              <a:buChar char="l"/>
              <a:defRPr sz="1400" b="1">
                <a:effectLst/>
                <a:latin typeface="Times New Roman" panose="02020603050405020304" pitchFamily="18" charset="0"/>
                <a:ea typeface="超研澤粗明" panose="02010609010101010101" pitchFamily="49" charset="-120"/>
                <a:cs typeface="Times New Roman" panose="02020603050405020304" pitchFamily="18" charset="0"/>
              </a:defRPr>
            </a:lvl1pPr>
          </a:lstStyle>
          <a:p>
            <a:pPr marL="0" indent="0" algn="ctr">
              <a:buNone/>
            </a:pPr>
            <a:r>
              <a:rPr lang="zh-TW" altLang="en-US" sz="1600" dirty="0">
                <a:solidFill>
                  <a:schemeClr val="bg1"/>
                </a:solidFill>
                <a:latin typeface="微軟正黑體"/>
                <a:ea typeface="微軟正黑體"/>
              </a:rPr>
              <a:t>增訂附表三，後續附表序號則依序調整。</a:t>
            </a:r>
            <a:endParaRPr lang="zh-TW" altLang="en-US" sz="1600" baseline="300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87064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排放</a:t>
            </a:r>
            <a:r>
              <a:rPr lang="zh-TW" altLang="en-US" dirty="0"/>
              <a:t>標準附表</a:t>
            </a:r>
          </a:p>
        </p:txBody>
      </p:sp>
      <p:sp>
        <p:nvSpPr>
          <p:cNvPr id="4" name="投影片編號版面配置區 3"/>
          <p:cNvSpPr>
            <a:spLocks noGrp="1"/>
          </p:cNvSpPr>
          <p:nvPr>
            <p:ph type="sldNum" sz="quarter" idx="12"/>
          </p:nvPr>
        </p:nvSpPr>
        <p:spPr/>
        <p:txBody>
          <a:bodyPr/>
          <a:lstStyle/>
          <a:p>
            <a:fld id="{0528E5BD-B9B3-48D6-A825-19650962E81D}" type="slidenum">
              <a:rPr lang="zh-TW" altLang="en-US" smtClean="0"/>
              <a:pPr/>
              <a:t>8</a:t>
            </a:fld>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1426869093"/>
              </p:ext>
            </p:extLst>
          </p:nvPr>
        </p:nvGraphicFramePr>
        <p:xfrm>
          <a:off x="323529" y="1412776"/>
          <a:ext cx="8424936" cy="4824537"/>
        </p:xfrm>
        <a:graphic>
          <a:graphicData uri="http://schemas.openxmlformats.org/drawingml/2006/table">
            <a:tbl>
              <a:tblPr>
                <a:tableStyleId>{22838BEF-8BB2-4498-84A7-C5851F593DF1}</a:tableStyleId>
              </a:tblPr>
              <a:tblGrid>
                <a:gridCol w="1321839">
                  <a:extLst>
                    <a:ext uri="{9D8B030D-6E8A-4147-A177-3AD203B41FA5}">
                      <a16:colId xmlns="" xmlns:a16="http://schemas.microsoft.com/office/drawing/2014/main" val="20003"/>
                    </a:ext>
                  </a:extLst>
                </a:gridCol>
                <a:gridCol w="1321839">
                  <a:extLst>
                    <a:ext uri="{9D8B030D-6E8A-4147-A177-3AD203B41FA5}">
                      <a16:colId xmlns="" xmlns:a16="http://schemas.microsoft.com/office/drawing/2014/main" val="20000"/>
                    </a:ext>
                  </a:extLst>
                </a:gridCol>
                <a:gridCol w="1388769">
                  <a:extLst>
                    <a:ext uri="{9D8B030D-6E8A-4147-A177-3AD203B41FA5}">
                      <a16:colId xmlns="" xmlns:a16="http://schemas.microsoft.com/office/drawing/2014/main" val="20001"/>
                    </a:ext>
                  </a:extLst>
                </a:gridCol>
                <a:gridCol w="4392489">
                  <a:extLst>
                    <a:ext uri="{9D8B030D-6E8A-4147-A177-3AD203B41FA5}">
                      <a16:colId xmlns="" xmlns:a16="http://schemas.microsoft.com/office/drawing/2014/main" val="20002"/>
                    </a:ext>
                  </a:extLst>
                </a:gridCol>
              </a:tblGrid>
              <a:tr h="415578">
                <a:tc>
                  <a:txBody>
                    <a:bodyPr/>
                    <a:lstStyle/>
                    <a:p>
                      <a:pPr marL="180340" indent="-180340" algn="ctr">
                        <a:lnSpc>
                          <a:spcPts val="2400"/>
                        </a:lnSpc>
                        <a:spcAft>
                          <a:spcPts val="0"/>
                        </a:spcAft>
                      </a:pPr>
                      <a:r>
                        <a:rPr lang="zh-TW" altLang="en-US" sz="1600" b="1" dirty="0" smtClean="0">
                          <a:effectLst/>
                          <a:latin typeface="Times New Roman" panose="02020603050405020304" pitchFamily="18" charset="0"/>
                          <a:ea typeface="+mn-ea"/>
                          <a:cs typeface="Times New Roman" panose="02020603050405020304" pitchFamily="18" charset="0"/>
                        </a:rPr>
                        <a:t>既存污染</a:t>
                      </a:r>
                      <a:r>
                        <a:rPr lang="zh-TW" altLang="en-US" sz="1600" b="1" dirty="0">
                          <a:effectLst/>
                          <a:latin typeface="Times New Roman" panose="02020603050405020304" pitchFamily="18" charset="0"/>
                          <a:ea typeface="+mn-ea"/>
                          <a:cs typeface="Times New Roman" panose="02020603050405020304" pitchFamily="18" charset="0"/>
                        </a:rPr>
                        <a:t>源</a:t>
                      </a:r>
                      <a:endParaRPr lang="zh-TW" sz="1600" b="1" dirty="0">
                        <a:effectLst/>
                        <a:latin typeface="Times New Roman" panose="02020603050405020304" pitchFamily="18" charset="0"/>
                        <a:ea typeface="+mn-ea"/>
                        <a:cs typeface="Times New Roman" panose="02020603050405020304" pitchFamily="18" charset="0"/>
                      </a:endParaRPr>
                    </a:p>
                  </a:txBody>
                  <a:tcPr marL="10561" marR="10561" marT="0" marB="0" anchor="ctr">
                    <a:solidFill>
                      <a:schemeClr val="accent5">
                        <a:lumMod val="60000"/>
                        <a:lumOff val="40000"/>
                      </a:schemeClr>
                    </a:solidFill>
                  </a:tcPr>
                </a:tc>
                <a:tc>
                  <a:txBody>
                    <a:bodyPr/>
                    <a:lstStyle/>
                    <a:p>
                      <a:pPr marL="180340" indent="-180340" algn="ctr">
                        <a:lnSpc>
                          <a:spcPts val="2400"/>
                        </a:lnSpc>
                        <a:spcAft>
                          <a:spcPts val="0"/>
                        </a:spcAft>
                      </a:pPr>
                      <a:r>
                        <a:rPr lang="zh-TW" sz="1600" b="1" dirty="0">
                          <a:effectLst/>
                          <a:latin typeface="Times New Roman" panose="02020603050405020304" pitchFamily="18" charset="0"/>
                          <a:ea typeface="+mn-ea"/>
                          <a:cs typeface="Times New Roman" panose="02020603050405020304" pitchFamily="18" charset="0"/>
                        </a:rPr>
                        <a:t>污染物</a:t>
                      </a:r>
                    </a:p>
                  </a:txBody>
                  <a:tcPr marL="10561" marR="10561" marT="0" marB="0" anchor="ctr">
                    <a:solidFill>
                      <a:schemeClr val="accent5">
                        <a:lumMod val="60000"/>
                        <a:lumOff val="40000"/>
                      </a:schemeClr>
                    </a:solidFill>
                  </a:tcPr>
                </a:tc>
                <a:tc>
                  <a:txBody>
                    <a:bodyPr/>
                    <a:lstStyle/>
                    <a:p>
                      <a:pPr marL="180340" indent="-180340" algn="ctr">
                        <a:lnSpc>
                          <a:spcPts val="2400"/>
                        </a:lnSpc>
                        <a:spcAft>
                          <a:spcPts val="0"/>
                        </a:spcAft>
                      </a:pPr>
                      <a:r>
                        <a:rPr lang="zh-TW" sz="1600" b="1" dirty="0">
                          <a:effectLst/>
                          <a:latin typeface="Times New Roman" panose="02020603050405020304" pitchFamily="18" charset="0"/>
                          <a:ea typeface="+mn-ea"/>
                          <a:cs typeface="Times New Roman" panose="02020603050405020304" pitchFamily="18" charset="0"/>
                        </a:rPr>
                        <a:t>排放標準</a:t>
                      </a:r>
                    </a:p>
                  </a:txBody>
                  <a:tcPr marL="10561" marR="10561" marT="0" marB="0" anchor="ctr">
                    <a:solidFill>
                      <a:schemeClr val="accent5">
                        <a:lumMod val="60000"/>
                        <a:lumOff val="40000"/>
                      </a:schemeClr>
                    </a:solidFill>
                  </a:tcPr>
                </a:tc>
                <a:tc>
                  <a:txBody>
                    <a:bodyPr/>
                    <a:lstStyle/>
                    <a:p>
                      <a:pPr marL="180340" indent="-180340" algn="ctr">
                        <a:lnSpc>
                          <a:spcPts val="2400"/>
                        </a:lnSpc>
                        <a:spcAft>
                          <a:spcPts val="0"/>
                        </a:spcAft>
                      </a:pPr>
                      <a:r>
                        <a:rPr lang="zh-TW" sz="1600" b="1" dirty="0">
                          <a:effectLst/>
                          <a:latin typeface="Times New Roman" panose="02020603050405020304" pitchFamily="18" charset="0"/>
                          <a:ea typeface="+mn-ea"/>
                          <a:cs typeface="Times New Roman" panose="02020603050405020304" pitchFamily="18" charset="0"/>
                        </a:rPr>
                        <a:t>施行日期</a:t>
                      </a:r>
                    </a:p>
                  </a:txBody>
                  <a:tcPr marL="10561" marR="10561" marT="0" marB="0" anchor="ctr">
                    <a:solidFill>
                      <a:schemeClr val="accent5">
                        <a:lumMod val="60000"/>
                        <a:lumOff val="40000"/>
                      </a:schemeClr>
                    </a:solidFill>
                  </a:tcPr>
                </a:tc>
                <a:extLst>
                  <a:ext uri="{0D108BD9-81ED-4DB2-BD59-A6C34878D82A}">
                    <a16:rowId xmlns="" xmlns:a16="http://schemas.microsoft.com/office/drawing/2014/main" val="10000"/>
                  </a:ext>
                </a:extLst>
              </a:tr>
              <a:tr h="834397">
                <a:tc rowSpan="3">
                  <a:txBody>
                    <a:bodyPr/>
                    <a:lstStyle/>
                    <a:p>
                      <a:pPr marL="180340" indent="-180340" algn="ctr">
                        <a:lnSpc>
                          <a:spcPts val="2400"/>
                        </a:lnSpc>
                        <a:spcAft>
                          <a:spcPts val="0"/>
                        </a:spcAft>
                      </a:pPr>
                      <a:r>
                        <a:rPr lang="zh-TW" altLang="en-US" sz="1600" dirty="0">
                          <a:solidFill>
                            <a:srgbClr val="0000FF"/>
                          </a:solidFill>
                          <a:effectLst/>
                          <a:latin typeface="Times New Roman" panose="02020603050405020304" pitchFamily="18" charset="0"/>
                          <a:ea typeface="+mn-ea"/>
                          <a:cs typeface="Times New Roman" panose="02020603050405020304" pitchFamily="18" charset="0"/>
                        </a:rPr>
                        <a:t>汽電共生設備</a:t>
                      </a:r>
                      <a:endParaRPr lang="zh-TW" sz="1600" dirty="0">
                        <a:solidFill>
                          <a:srgbClr val="0000FF"/>
                        </a:solidFill>
                        <a:effectLst/>
                        <a:latin typeface="Times New Roman" panose="02020603050405020304" pitchFamily="18" charset="0"/>
                        <a:ea typeface="+mn-ea"/>
                        <a:cs typeface="Times New Roman" panose="02020603050405020304" pitchFamily="18" charset="0"/>
                      </a:endParaRPr>
                    </a:p>
                  </a:txBody>
                  <a:tcPr marL="10561" marR="10561" marT="0" marB="0" anchor="ctr"/>
                </a:tc>
                <a:tc>
                  <a:txBody>
                    <a:bodyPr/>
                    <a:lstStyle/>
                    <a:p>
                      <a:pPr marL="180340" indent="-180340" algn="ctr">
                        <a:lnSpc>
                          <a:spcPts val="2400"/>
                        </a:lnSpc>
                        <a:spcAft>
                          <a:spcPts val="0"/>
                        </a:spcAft>
                      </a:pPr>
                      <a:r>
                        <a:rPr lang="zh-TW" sz="1600" dirty="0">
                          <a:effectLst/>
                          <a:latin typeface="Times New Roman" panose="02020603050405020304" pitchFamily="18" charset="0"/>
                          <a:ea typeface="+mn-ea"/>
                          <a:cs typeface="Times New Roman" panose="02020603050405020304" pitchFamily="18" charset="0"/>
                        </a:rPr>
                        <a:t>硫氧化物</a:t>
                      </a:r>
                    </a:p>
                  </a:txBody>
                  <a:tcPr marL="10561" marR="10561" marT="0" marB="0" anchor="ctr"/>
                </a:tc>
                <a:tc>
                  <a:txBody>
                    <a:bodyPr/>
                    <a:lstStyle/>
                    <a:p>
                      <a:pPr marL="180340" indent="-180340" algn="just">
                        <a:lnSpc>
                          <a:spcPts val="2400"/>
                        </a:lnSpc>
                        <a:spcAft>
                          <a:spcPts val="0"/>
                        </a:spcAft>
                      </a:pPr>
                      <a:r>
                        <a:rPr lang="en-US" sz="1600" dirty="0">
                          <a:effectLst/>
                          <a:latin typeface="Times New Roman" panose="02020603050405020304" pitchFamily="18" charset="0"/>
                          <a:ea typeface="+mn-ea"/>
                          <a:cs typeface="Times New Roman" panose="02020603050405020304" pitchFamily="18" charset="0"/>
                        </a:rPr>
                        <a:t>(1)25 ppm</a:t>
                      </a:r>
                      <a:endParaRPr lang="zh-TW" sz="1600" dirty="0">
                        <a:effectLst/>
                        <a:latin typeface="Times New Roman" panose="02020603050405020304" pitchFamily="18" charset="0"/>
                        <a:ea typeface="+mn-ea"/>
                        <a:cs typeface="Times New Roman" panose="02020603050405020304" pitchFamily="18" charset="0"/>
                      </a:endParaRPr>
                    </a:p>
                    <a:p>
                      <a:pPr marL="180340" indent="-180340" algn="just">
                        <a:lnSpc>
                          <a:spcPts val="2400"/>
                        </a:lnSpc>
                        <a:spcAft>
                          <a:spcPts val="0"/>
                        </a:spcAft>
                      </a:pPr>
                      <a:r>
                        <a:rPr lang="en-US" sz="1600" dirty="0">
                          <a:effectLst/>
                          <a:latin typeface="Times New Roman" panose="02020603050405020304" pitchFamily="18" charset="0"/>
                          <a:ea typeface="+mn-ea"/>
                          <a:cs typeface="Times New Roman" panose="02020603050405020304" pitchFamily="18" charset="0"/>
                        </a:rPr>
                        <a:t>(2)20 ppm</a:t>
                      </a:r>
                      <a:endParaRPr lang="zh-TW" sz="1600" dirty="0">
                        <a:effectLst/>
                        <a:latin typeface="Times New Roman" panose="02020603050405020304" pitchFamily="18" charset="0"/>
                        <a:ea typeface="+mn-ea"/>
                        <a:cs typeface="Times New Roman" panose="02020603050405020304" pitchFamily="18" charset="0"/>
                      </a:endParaRPr>
                    </a:p>
                  </a:txBody>
                  <a:tcPr marL="10561" marR="10561" marT="0" marB="0" anchor="ctr"/>
                </a:tc>
                <a:tc>
                  <a:txBody>
                    <a:bodyPr/>
                    <a:lstStyle/>
                    <a:p>
                      <a:pPr marL="180340" indent="-180340" algn="l">
                        <a:lnSpc>
                          <a:spcPts val="2400"/>
                        </a:lnSpc>
                        <a:spcAft>
                          <a:spcPts val="0"/>
                        </a:spcAft>
                      </a:pPr>
                      <a:r>
                        <a:rPr lang="zh-TW" sz="1600" dirty="0">
                          <a:effectLst/>
                          <a:latin typeface="Times New Roman" panose="02020603050405020304" pitchFamily="18" charset="0"/>
                          <a:ea typeface="+mn-ea"/>
                          <a:cs typeface="Times New Roman" panose="02020603050405020304" pitchFamily="18" charset="0"/>
                        </a:rPr>
                        <a:t>自發布日起適用標準</a:t>
                      </a:r>
                      <a:r>
                        <a:rPr lang="en-US" sz="1600" dirty="0">
                          <a:effectLst/>
                          <a:latin typeface="Times New Roman" panose="02020603050405020304" pitchFamily="18" charset="0"/>
                          <a:ea typeface="+mn-ea"/>
                          <a:cs typeface="Times New Roman" panose="02020603050405020304" pitchFamily="18" charset="0"/>
                        </a:rPr>
                        <a:t>(1)</a:t>
                      </a:r>
                      <a:r>
                        <a:rPr lang="zh-TW" altLang="en-US" sz="1600" dirty="0">
                          <a:effectLst/>
                          <a:latin typeface="Times New Roman" panose="02020603050405020304" pitchFamily="18" charset="0"/>
                          <a:ea typeface="+mn-ea"/>
                          <a:cs typeface="Times New Roman" panose="02020603050405020304" pitchFamily="18" charset="0"/>
                        </a:rPr>
                        <a:t>。</a:t>
                      </a:r>
                      <a:endParaRPr lang="en-US" altLang="zh-TW" sz="1600" dirty="0">
                        <a:effectLst/>
                        <a:latin typeface="Times New Roman" panose="02020603050405020304" pitchFamily="18" charset="0"/>
                        <a:ea typeface="+mn-ea"/>
                        <a:cs typeface="Times New Roman" panose="02020603050405020304" pitchFamily="18" charset="0"/>
                      </a:endParaRPr>
                    </a:p>
                    <a:p>
                      <a:pPr marL="180340" indent="-180340" algn="l">
                        <a:lnSpc>
                          <a:spcPts val="2400"/>
                        </a:lnSpc>
                        <a:spcAft>
                          <a:spcPts val="0"/>
                        </a:spcAft>
                      </a:pPr>
                      <a:r>
                        <a:rPr lang="zh-TW" sz="1600" dirty="0">
                          <a:effectLst/>
                          <a:latin typeface="Times New Roman" panose="02020603050405020304" pitchFamily="18" charset="0"/>
                          <a:ea typeface="+mn-ea"/>
                          <a:cs typeface="Times New Roman" panose="02020603050405020304" pitchFamily="18" charset="0"/>
                        </a:rPr>
                        <a:t>自</a:t>
                      </a:r>
                      <a:r>
                        <a:rPr lang="en-US" altLang="zh-TW" sz="1600" dirty="0">
                          <a:effectLst/>
                          <a:latin typeface="Times New Roman" panose="02020603050405020304" pitchFamily="18" charset="0"/>
                          <a:ea typeface="+mn-ea"/>
                          <a:cs typeface="Times New Roman" panose="02020603050405020304" pitchFamily="18" charset="0"/>
                        </a:rPr>
                        <a:t>112/1/1</a:t>
                      </a:r>
                      <a:r>
                        <a:rPr lang="zh-TW" sz="1600" dirty="0">
                          <a:effectLst/>
                          <a:latin typeface="Times New Roman" panose="02020603050405020304" pitchFamily="18" charset="0"/>
                          <a:ea typeface="+mn-ea"/>
                          <a:cs typeface="Times New Roman" panose="02020603050405020304" pitchFamily="18" charset="0"/>
                        </a:rPr>
                        <a:t>起適用標準</a:t>
                      </a:r>
                      <a:r>
                        <a:rPr lang="en-US" sz="1600" dirty="0">
                          <a:effectLst/>
                          <a:latin typeface="Times New Roman" panose="02020603050405020304" pitchFamily="18" charset="0"/>
                          <a:ea typeface="+mn-ea"/>
                          <a:cs typeface="Times New Roman" panose="02020603050405020304" pitchFamily="18" charset="0"/>
                        </a:rPr>
                        <a:t>(2)</a:t>
                      </a:r>
                      <a:r>
                        <a:rPr lang="zh-TW" sz="1600" dirty="0">
                          <a:effectLst/>
                          <a:latin typeface="Times New Roman" panose="02020603050405020304" pitchFamily="18" charset="0"/>
                          <a:ea typeface="+mn-ea"/>
                          <a:cs typeface="Times New Roman" panose="02020603050405020304" pitchFamily="18" charset="0"/>
                        </a:rPr>
                        <a:t>。</a:t>
                      </a:r>
                    </a:p>
                  </a:txBody>
                  <a:tcPr marL="10561" marR="10561" marT="0" marB="0" anchor="ctr"/>
                </a:tc>
                <a:extLst>
                  <a:ext uri="{0D108BD9-81ED-4DB2-BD59-A6C34878D82A}">
                    <a16:rowId xmlns="" xmlns:a16="http://schemas.microsoft.com/office/drawing/2014/main" val="10001"/>
                  </a:ext>
                </a:extLst>
              </a:tr>
              <a:tr h="1616779">
                <a:tc vMerge="1">
                  <a:txBody>
                    <a:bodyPr/>
                    <a:lstStyle/>
                    <a:p>
                      <a:pPr marL="180340" indent="-180340" algn="ctr">
                        <a:lnSpc>
                          <a:spcPts val="2400"/>
                        </a:lnSpc>
                        <a:spcAft>
                          <a:spcPts val="0"/>
                        </a:spcAft>
                      </a:pPr>
                      <a:endParaRPr lang="zh-TW" sz="1600" dirty="0">
                        <a:effectLst/>
                        <a:latin typeface="Times New Roman" panose="02020603050405020304" pitchFamily="18" charset="0"/>
                        <a:ea typeface="+mn-ea"/>
                        <a:cs typeface="Times New Roman" panose="02020603050405020304" pitchFamily="18" charset="0"/>
                      </a:endParaRPr>
                    </a:p>
                  </a:txBody>
                  <a:tcPr marL="10561" marR="10561" marT="0" marB="0" anchor="ctr"/>
                </a:tc>
                <a:tc>
                  <a:txBody>
                    <a:bodyPr/>
                    <a:lstStyle/>
                    <a:p>
                      <a:pPr marL="180340" indent="-180340" algn="ctr">
                        <a:lnSpc>
                          <a:spcPts val="2400"/>
                        </a:lnSpc>
                        <a:spcAft>
                          <a:spcPts val="0"/>
                        </a:spcAft>
                      </a:pPr>
                      <a:r>
                        <a:rPr lang="zh-TW" sz="1600" dirty="0">
                          <a:effectLst/>
                          <a:latin typeface="Times New Roman" panose="02020603050405020304" pitchFamily="18" charset="0"/>
                          <a:ea typeface="+mn-ea"/>
                          <a:cs typeface="Times New Roman" panose="02020603050405020304" pitchFamily="18" charset="0"/>
                        </a:rPr>
                        <a:t>氮氧化物</a:t>
                      </a:r>
                    </a:p>
                  </a:txBody>
                  <a:tcPr marL="10561" marR="10561" marT="0" marB="0" anchor="ctr"/>
                </a:tc>
                <a:tc>
                  <a:txBody>
                    <a:bodyPr/>
                    <a:lstStyle/>
                    <a:p>
                      <a:pPr marL="180340" indent="-180340" algn="just">
                        <a:lnSpc>
                          <a:spcPts val="2400"/>
                        </a:lnSpc>
                        <a:spcAft>
                          <a:spcPts val="0"/>
                        </a:spcAft>
                      </a:pPr>
                      <a:r>
                        <a:rPr lang="en-US" sz="1600" dirty="0">
                          <a:effectLst/>
                          <a:latin typeface="Times New Roman" panose="02020603050405020304" pitchFamily="18" charset="0"/>
                          <a:ea typeface="+mn-ea"/>
                          <a:cs typeface="Times New Roman" panose="02020603050405020304" pitchFamily="18" charset="0"/>
                        </a:rPr>
                        <a:t>(1)60 ppm</a:t>
                      </a:r>
                      <a:endParaRPr lang="zh-TW" sz="1600" dirty="0">
                        <a:effectLst/>
                        <a:latin typeface="Times New Roman" panose="02020603050405020304" pitchFamily="18" charset="0"/>
                        <a:ea typeface="+mn-ea"/>
                        <a:cs typeface="Times New Roman" panose="02020603050405020304" pitchFamily="18" charset="0"/>
                      </a:endParaRPr>
                    </a:p>
                    <a:p>
                      <a:pPr marL="180340" indent="-180340" algn="just">
                        <a:lnSpc>
                          <a:spcPts val="2400"/>
                        </a:lnSpc>
                        <a:spcAft>
                          <a:spcPts val="0"/>
                        </a:spcAft>
                      </a:pPr>
                      <a:r>
                        <a:rPr lang="en-US" sz="1600" dirty="0">
                          <a:effectLst/>
                          <a:latin typeface="Times New Roman" panose="02020603050405020304" pitchFamily="18" charset="0"/>
                          <a:ea typeface="+mn-ea"/>
                          <a:cs typeface="Times New Roman" panose="02020603050405020304" pitchFamily="18" charset="0"/>
                        </a:rPr>
                        <a:t>(2)30 ppm</a:t>
                      </a:r>
                      <a:endParaRPr lang="zh-TW" sz="1600" dirty="0">
                        <a:effectLst/>
                        <a:latin typeface="Times New Roman" panose="02020603050405020304" pitchFamily="18" charset="0"/>
                        <a:ea typeface="+mn-ea"/>
                        <a:cs typeface="Times New Roman" panose="02020603050405020304" pitchFamily="18" charset="0"/>
                      </a:endParaRPr>
                    </a:p>
                  </a:txBody>
                  <a:tcPr marL="10561" marR="10561" marT="0" marB="0" anchor="ctr"/>
                </a:tc>
                <a:tc>
                  <a:txBody>
                    <a:bodyPr/>
                    <a:lstStyle/>
                    <a:p>
                      <a:pPr marL="0" indent="0" algn="l" defTabSz="914400" rtl="0" eaLnBrk="1" latinLnBrk="0" hangingPunct="1">
                        <a:lnSpc>
                          <a:spcPts val="2400"/>
                        </a:lnSpc>
                        <a:spcAft>
                          <a:spcPts val="0"/>
                        </a:spcAft>
                      </a:pPr>
                      <a:r>
                        <a:rPr lang="zh-TW" sz="1600" kern="1200" dirty="0">
                          <a:effectLst/>
                          <a:latin typeface="Times New Roman" panose="02020603050405020304" pitchFamily="18" charset="0"/>
                          <a:ea typeface="+mn-ea"/>
                          <a:cs typeface="Times New Roman" panose="02020603050405020304" pitchFamily="18" charset="0"/>
                        </a:rPr>
                        <a:t>使用生煤或混合使用生煤與生煤以外之燃料，且生煤之輸入熱值達汽電共生設備鍋爐之設計輸入熱值百分之五十以上者，自發布日起適用標準</a:t>
                      </a:r>
                      <a:r>
                        <a:rPr lang="en-US" sz="1600" kern="1200" dirty="0">
                          <a:effectLst/>
                          <a:latin typeface="Times New Roman" panose="02020603050405020304" pitchFamily="18" charset="0"/>
                          <a:ea typeface="+mn-ea"/>
                          <a:cs typeface="Times New Roman" panose="02020603050405020304" pitchFamily="18" charset="0"/>
                        </a:rPr>
                        <a:t>(2)</a:t>
                      </a:r>
                      <a:r>
                        <a:rPr lang="zh-TW" sz="1600" kern="1200" dirty="0">
                          <a:effectLst/>
                          <a:latin typeface="Times New Roman" panose="02020603050405020304" pitchFamily="18" charset="0"/>
                          <a:ea typeface="+mn-ea"/>
                          <a:cs typeface="Times New Roman" panose="02020603050405020304" pitchFamily="18" charset="0"/>
                        </a:rPr>
                        <a:t>。</a:t>
                      </a:r>
                      <a:endParaRPr lang="en-US" altLang="zh-TW" sz="1600" kern="1200" dirty="0">
                        <a:effectLst/>
                        <a:latin typeface="Times New Roman" panose="02020603050405020304" pitchFamily="18" charset="0"/>
                        <a:ea typeface="+mn-ea"/>
                        <a:cs typeface="Times New Roman" panose="02020603050405020304" pitchFamily="18" charset="0"/>
                      </a:endParaRPr>
                    </a:p>
                    <a:p>
                      <a:pPr marL="0" indent="0" algn="l" defTabSz="914400" rtl="0" eaLnBrk="1" latinLnBrk="0" hangingPunct="1">
                        <a:lnSpc>
                          <a:spcPts val="2400"/>
                        </a:lnSpc>
                        <a:spcAft>
                          <a:spcPts val="0"/>
                        </a:spcAft>
                      </a:pPr>
                      <a:r>
                        <a:rPr lang="zh-TW" sz="1600" kern="1200" dirty="0">
                          <a:effectLst/>
                          <a:latin typeface="Times New Roman" panose="02020603050405020304" pitchFamily="18" charset="0"/>
                          <a:ea typeface="+mn-ea"/>
                          <a:cs typeface="Times New Roman" panose="02020603050405020304" pitchFamily="18" charset="0"/>
                        </a:rPr>
                        <a:t>其他汽電共生設備鍋爐，自發布日起適用標準</a:t>
                      </a:r>
                      <a:r>
                        <a:rPr lang="en-US" sz="1600" kern="1200" dirty="0">
                          <a:effectLst/>
                          <a:latin typeface="Times New Roman" panose="02020603050405020304" pitchFamily="18" charset="0"/>
                          <a:ea typeface="+mn-ea"/>
                          <a:cs typeface="Times New Roman" panose="02020603050405020304" pitchFamily="18" charset="0"/>
                        </a:rPr>
                        <a:t>(1)</a:t>
                      </a:r>
                      <a:r>
                        <a:rPr lang="zh-TW" sz="1600" kern="1200" dirty="0">
                          <a:effectLst/>
                          <a:latin typeface="Times New Roman" panose="02020603050405020304" pitchFamily="18" charset="0"/>
                          <a:ea typeface="+mn-ea"/>
                          <a:cs typeface="Times New Roman" panose="02020603050405020304" pitchFamily="18" charset="0"/>
                        </a:rPr>
                        <a:t>；自</a:t>
                      </a:r>
                      <a:r>
                        <a:rPr lang="en-US" altLang="zh-TW" sz="1600" kern="1200" dirty="0">
                          <a:effectLst/>
                          <a:latin typeface="Times New Roman" panose="02020603050405020304" pitchFamily="18" charset="0"/>
                          <a:ea typeface="+mn-ea"/>
                          <a:cs typeface="Times New Roman" panose="02020603050405020304" pitchFamily="18" charset="0"/>
                        </a:rPr>
                        <a:t>112/1/1</a:t>
                      </a:r>
                      <a:r>
                        <a:rPr lang="zh-TW" sz="1600" kern="1200" dirty="0">
                          <a:effectLst/>
                          <a:latin typeface="Times New Roman" panose="02020603050405020304" pitchFamily="18" charset="0"/>
                          <a:ea typeface="+mn-ea"/>
                          <a:cs typeface="Times New Roman" panose="02020603050405020304" pitchFamily="18" charset="0"/>
                        </a:rPr>
                        <a:t>起適用標準</a:t>
                      </a:r>
                      <a:r>
                        <a:rPr lang="en-US" sz="1600" kern="1200" dirty="0">
                          <a:effectLst/>
                          <a:latin typeface="Times New Roman" panose="02020603050405020304" pitchFamily="18" charset="0"/>
                          <a:ea typeface="+mn-ea"/>
                          <a:cs typeface="Times New Roman" panose="02020603050405020304" pitchFamily="18" charset="0"/>
                        </a:rPr>
                        <a:t>(2)</a:t>
                      </a:r>
                      <a:r>
                        <a:rPr lang="zh-TW" sz="1600" kern="1200" dirty="0">
                          <a:effectLst/>
                          <a:latin typeface="Times New Roman" panose="02020603050405020304" pitchFamily="18" charset="0"/>
                          <a:ea typeface="+mn-ea"/>
                          <a:cs typeface="Times New Roman" panose="02020603050405020304" pitchFamily="18" charset="0"/>
                        </a:rPr>
                        <a:t>。</a:t>
                      </a:r>
                      <a:endParaRPr lang="zh-TW"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0561" marR="10561" marT="0" marB="0" anchor="ctr"/>
                </a:tc>
                <a:extLst>
                  <a:ext uri="{0D108BD9-81ED-4DB2-BD59-A6C34878D82A}">
                    <a16:rowId xmlns="" xmlns:a16="http://schemas.microsoft.com/office/drawing/2014/main" val="10002"/>
                  </a:ext>
                </a:extLst>
              </a:tr>
              <a:tr h="908971">
                <a:tc vMerge="1">
                  <a:txBody>
                    <a:bodyPr/>
                    <a:lstStyle/>
                    <a:p>
                      <a:pPr marL="180340" indent="-180340" algn="ctr">
                        <a:lnSpc>
                          <a:spcPts val="2400"/>
                        </a:lnSpc>
                        <a:spcAft>
                          <a:spcPts val="0"/>
                        </a:spcAft>
                      </a:pPr>
                      <a:endParaRPr lang="zh-TW" sz="1600" dirty="0">
                        <a:solidFill>
                          <a:srgbClr val="0000FF"/>
                        </a:solidFill>
                        <a:effectLst/>
                        <a:latin typeface="Times New Roman" panose="02020603050405020304" pitchFamily="18" charset="0"/>
                        <a:ea typeface="+mn-ea"/>
                        <a:cs typeface="Times New Roman" panose="02020603050405020304" pitchFamily="18" charset="0"/>
                      </a:endParaRPr>
                    </a:p>
                  </a:txBody>
                  <a:tcPr marL="10561" marR="10561" marT="0" marB="0" anchor="ctr"/>
                </a:tc>
                <a:tc>
                  <a:txBody>
                    <a:bodyPr/>
                    <a:lstStyle/>
                    <a:p>
                      <a:pPr marL="180340" indent="-180340" algn="ctr">
                        <a:lnSpc>
                          <a:spcPts val="2400"/>
                        </a:lnSpc>
                        <a:spcAft>
                          <a:spcPts val="0"/>
                        </a:spcAft>
                      </a:pPr>
                      <a:r>
                        <a:rPr lang="zh-TW" altLang="zh-TW" sz="1800" kern="1200" dirty="0" smtClean="0">
                          <a:solidFill>
                            <a:schemeClr val="dk1"/>
                          </a:solidFill>
                          <a:effectLst/>
                          <a:latin typeface="+mn-lt"/>
                          <a:ea typeface="+mn-ea"/>
                          <a:cs typeface="+mn-cs"/>
                        </a:rPr>
                        <a:t>汞及其化合物</a:t>
                      </a:r>
                      <a:endParaRPr lang="zh-TW" sz="1600" dirty="0">
                        <a:effectLst/>
                        <a:latin typeface="Times New Roman" panose="02020603050405020304" pitchFamily="18" charset="0"/>
                        <a:ea typeface="+mn-ea"/>
                        <a:cs typeface="Times New Roman" panose="02020603050405020304" pitchFamily="18" charset="0"/>
                      </a:endParaRPr>
                    </a:p>
                  </a:txBody>
                  <a:tcPr marL="10561" marR="10561" marT="0" marB="0" anchor="ctr"/>
                </a:tc>
                <a:tc>
                  <a:txBody>
                    <a:bodyPr/>
                    <a:lstStyle/>
                    <a:p>
                      <a:pPr marL="180340" indent="-180340" algn="just">
                        <a:lnSpc>
                          <a:spcPts val="2400"/>
                        </a:lnSpc>
                        <a:spcAft>
                          <a:spcPts val="0"/>
                        </a:spcAft>
                      </a:pPr>
                      <a:r>
                        <a:rPr lang="en-US" altLang="zh-TW" sz="1600" dirty="0" smtClean="0">
                          <a:effectLst/>
                          <a:latin typeface="Times New Roman" panose="02020603050405020304" pitchFamily="18" charset="0"/>
                          <a:ea typeface="+mn-ea"/>
                          <a:cs typeface="Times New Roman" panose="02020603050405020304" pitchFamily="18" charset="0"/>
                        </a:rPr>
                        <a:t>(1)2 µg/Nm3</a:t>
                      </a:r>
                    </a:p>
                    <a:p>
                      <a:pPr marL="180340" indent="-180340" algn="just">
                        <a:lnSpc>
                          <a:spcPts val="2400"/>
                        </a:lnSpc>
                        <a:spcAft>
                          <a:spcPts val="0"/>
                        </a:spcAft>
                      </a:pPr>
                      <a:r>
                        <a:rPr lang="en-US" altLang="zh-TW" sz="1600" dirty="0" smtClean="0">
                          <a:effectLst/>
                          <a:latin typeface="Times New Roman" panose="02020603050405020304" pitchFamily="18" charset="0"/>
                          <a:ea typeface="+mn-ea"/>
                          <a:cs typeface="Times New Roman" panose="02020603050405020304" pitchFamily="18" charset="0"/>
                        </a:rPr>
                        <a:t>(2)1.8 µg/Nm3</a:t>
                      </a:r>
                    </a:p>
                  </a:txBody>
                  <a:tcPr marL="10561" marR="10561" marT="0" marB="0" anchor="ctr"/>
                </a:tc>
                <a:tc>
                  <a:txBody>
                    <a:bodyPr/>
                    <a:lstStyle/>
                    <a:p>
                      <a:pPr marL="180340" indent="-180340" algn="l">
                        <a:lnSpc>
                          <a:spcPts val="2400"/>
                        </a:lnSpc>
                        <a:spcAft>
                          <a:spcPts val="0"/>
                        </a:spcAft>
                      </a:pPr>
                      <a:r>
                        <a:rPr lang="zh-TW" altLang="zh-TW" sz="1600" dirty="0" smtClean="0">
                          <a:effectLst/>
                          <a:latin typeface="Times New Roman" panose="02020603050405020304" pitchFamily="18" charset="0"/>
                          <a:ea typeface="+mn-ea"/>
                          <a:cs typeface="Times New Roman" panose="02020603050405020304" pitchFamily="18" charset="0"/>
                        </a:rPr>
                        <a:t>自發布日起適用標準</a:t>
                      </a:r>
                      <a:r>
                        <a:rPr lang="en-US" altLang="zh-TW" sz="1600" dirty="0" smtClean="0">
                          <a:effectLst/>
                          <a:latin typeface="Times New Roman" panose="02020603050405020304" pitchFamily="18" charset="0"/>
                          <a:ea typeface="+mn-ea"/>
                          <a:cs typeface="Times New Roman" panose="02020603050405020304" pitchFamily="18" charset="0"/>
                        </a:rPr>
                        <a:t>(1)</a:t>
                      </a:r>
                      <a:r>
                        <a:rPr lang="zh-TW" altLang="en-US" sz="1600" dirty="0" smtClean="0">
                          <a:effectLst/>
                          <a:latin typeface="Times New Roman" panose="02020603050405020304" pitchFamily="18" charset="0"/>
                          <a:ea typeface="+mn-ea"/>
                          <a:cs typeface="Times New Roman" panose="02020603050405020304" pitchFamily="18" charset="0"/>
                        </a:rPr>
                        <a:t>。</a:t>
                      </a:r>
                      <a:endParaRPr lang="en-US" altLang="zh-TW" sz="1600" dirty="0" smtClean="0">
                        <a:effectLst/>
                        <a:latin typeface="Times New Roman" panose="02020603050405020304" pitchFamily="18" charset="0"/>
                        <a:ea typeface="+mn-ea"/>
                        <a:cs typeface="Times New Roman" panose="02020603050405020304" pitchFamily="18" charset="0"/>
                      </a:endParaRPr>
                    </a:p>
                    <a:p>
                      <a:pPr marL="180340" indent="-180340" algn="l">
                        <a:lnSpc>
                          <a:spcPts val="2400"/>
                        </a:lnSpc>
                        <a:spcAft>
                          <a:spcPts val="0"/>
                        </a:spcAft>
                      </a:pPr>
                      <a:r>
                        <a:rPr lang="zh-TW" altLang="zh-TW" sz="1600" dirty="0" smtClean="0">
                          <a:effectLst/>
                          <a:latin typeface="Times New Roman" panose="02020603050405020304" pitchFamily="18" charset="0"/>
                          <a:ea typeface="+mn-ea"/>
                          <a:cs typeface="Times New Roman" panose="02020603050405020304" pitchFamily="18" charset="0"/>
                        </a:rPr>
                        <a:t>自</a:t>
                      </a:r>
                      <a:r>
                        <a:rPr lang="en-US" altLang="zh-TW" sz="1600" dirty="0" smtClean="0">
                          <a:effectLst/>
                          <a:latin typeface="Times New Roman" panose="02020603050405020304" pitchFamily="18" charset="0"/>
                          <a:ea typeface="+mn-ea"/>
                          <a:cs typeface="Times New Roman" panose="02020603050405020304" pitchFamily="18" charset="0"/>
                        </a:rPr>
                        <a:t>112/1/1</a:t>
                      </a:r>
                      <a:r>
                        <a:rPr lang="zh-TW" altLang="zh-TW" sz="1600" dirty="0" smtClean="0">
                          <a:effectLst/>
                          <a:latin typeface="Times New Roman" panose="02020603050405020304" pitchFamily="18" charset="0"/>
                          <a:ea typeface="+mn-ea"/>
                          <a:cs typeface="Times New Roman" panose="02020603050405020304" pitchFamily="18" charset="0"/>
                        </a:rPr>
                        <a:t>起適用標準</a:t>
                      </a:r>
                      <a:r>
                        <a:rPr lang="en-US" altLang="zh-TW" sz="1600" dirty="0" smtClean="0">
                          <a:effectLst/>
                          <a:latin typeface="Times New Roman" panose="02020603050405020304" pitchFamily="18" charset="0"/>
                          <a:ea typeface="+mn-ea"/>
                          <a:cs typeface="Times New Roman" panose="02020603050405020304" pitchFamily="18" charset="0"/>
                        </a:rPr>
                        <a:t>(2)</a:t>
                      </a:r>
                      <a:r>
                        <a:rPr lang="zh-TW" altLang="zh-TW" sz="1600" dirty="0" smtClean="0">
                          <a:effectLst/>
                          <a:latin typeface="Times New Roman" panose="02020603050405020304" pitchFamily="18" charset="0"/>
                          <a:ea typeface="+mn-ea"/>
                          <a:cs typeface="Times New Roman" panose="02020603050405020304" pitchFamily="18" charset="0"/>
                        </a:rPr>
                        <a:t>。</a:t>
                      </a:r>
                    </a:p>
                  </a:txBody>
                  <a:tcPr marL="10561" marR="10561" marT="0" marB="0" anchor="ctr"/>
                </a:tc>
              </a:tr>
              <a:tr h="1048812">
                <a:tc>
                  <a:txBody>
                    <a:bodyPr/>
                    <a:lstStyle/>
                    <a:p>
                      <a:pPr marL="180340" indent="-180340" algn="l">
                        <a:lnSpc>
                          <a:spcPts val="2400"/>
                        </a:lnSpc>
                        <a:spcAft>
                          <a:spcPts val="0"/>
                        </a:spcAft>
                      </a:pPr>
                      <a:r>
                        <a:rPr lang="zh-TW" altLang="en-US" sz="1600" dirty="0">
                          <a:solidFill>
                            <a:srgbClr val="0000FF"/>
                          </a:solidFill>
                          <a:effectLst/>
                          <a:latin typeface="Times New Roman" panose="02020603050405020304" pitchFamily="18" charset="0"/>
                          <a:ea typeface="+mn-ea"/>
                          <a:cs typeface="Times New Roman" panose="02020603050405020304" pitchFamily="18" charset="0"/>
                        </a:rPr>
                        <a:t>氣渦輪機組及複循環機組</a:t>
                      </a:r>
                      <a:endParaRPr lang="zh-TW" sz="1600" dirty="0">
                        <a:solidFill>
                          <a:srgbClr val="0000FF"/>
                        </a:solidFill>
                        <a:effectLst/>
                        <a:latin typeface="Times New Roman" panose="02020603050405020304" pitchFamily="18" charset="0"/>
                        <a:ea typeface="+mn-ea"/>
                        <a:cs typeface="Times New Roman" panose="02020603050405020304" pitchFamily="18" charset="0"/>
                      </a:endParaRPr>
                    </a:p>
                  </a:txBody>
                  <a:tcPr marL="10561" marR="10561" marT="0" marB="0" anchor="ctr"/>
                </a:tc>
                <a:tc>
                  <a:txBody>
                    <a:bodyPr/>
                    <a:lstStyle/>
                    <a:p>
                      <a:pPr marL="180340" marR="0" indent="-180340" algn="ctr" defTabSz="914400" rtl="0" eaLnBrk="1" fontAlgn="auto" latinLnBrk="0" hangingPunct="1">
                        <a:lnSpc>
                          <a:spcPts val="2400"/>
                        </a:lnSpc>
                        <a:spcBef>
                          <a:spcPts val="0"/>
                        </a:spcBef>
                        <a:spcAft>
                          <a:spcPts val="0"/>
                        </a:spcAft>
                        <a:buClrTx/>
                        <a:buSzTx/>
                        <a:buFontTx/>
                        <a:buNone/>
                        <a:tabLst/>
                        <a:defRPr/>
                      </a:pPr>
                      <a:r>
                        <a:rPr lang="zh-TW" altLang="zh-TW" sz="1600" dirty="0">
                          <a:effectLst/>
                          <a:latin typeface="Times New Roman" panose="02020603050405020304" pitchFamily="18" charset="0"/>
                          <a:ea typeface="+mn-ea"/>
                          <a:cs typeface="Times New Roman" panose="02020603050405020304" pitchFamily="18" charset="0"/>
                        </a:rPr>
                        <a:t>氮氧化物</a:t>
                      </a:r>
                    </a:p>
                  </a:txBody>
                  <a:tcPr marL="10561" marR="10561" marT="0" marB="0" anchor="ctr"/>
                </a:tc>
                <a:tc>
                  <a:txBody>
                    <a:bodyPr/>
                    <a:lstStyle/>
                    <a:p>
                      <a:pPr marL="180340" indent="-180340" algn="just">
                        <a:lnSpc>
                          <a:spcPts val="2400"/>
                        </a:lnSpc>
                        <a:spcAft>
                          <a:spcPts val="0"/>
                        </a:spcAft>
                      </a:pPr>
                      <a:r>
                        <a:rPr lang="en-US" altLang="zh-TW" sz="1600" dirty="0">
                          <a:effectLst/>
                          <a:latin typeface="Times New Roman" panose="02020603050405020304" pitchFamily="18" charset="0"/>
                          <a:ea typeface="+mn-ea"/>
                          <a:cs typeface="Times New Roman" panose="02020603050405020304" pitchFamily="18" charset="0"/>
                        </a:rPr>
                        <a:t>(1)5 ppm</a:t>
                      </a:r>
                    </a:p>
                    <a:p>
                      <a:pPr marL="180340" indent="-180340" algn="just">
                        <a:lnSpc>
                          <a:spcPts val="2400"/>
                        </a:lnSpc>
                        <a:spcAft>
                          <a:spcPts val="0"/>
                        </a:spcAft>
                      </a:pPr>
                      <a:r>
                        <a:rPr lang="en-US" altLang="zh-TW" sz="1600" dirty="0">
                          <a:effectLst/>
                          <a:latin typeface="Times New Roman" panose="02020603050405020304" pitchFamily="18" charset="0"/>
                          <a:ea typeface="+mn-ea"/>
                          <a:cs typeface="Times New Roman" panose="02020603050405020304" pitchFamily="18" charset="0"/>
                        </a:rPr>
                        <a:t>(2)2 ppm</a:t>
                      </a:r>
                    </a:p>
                  </a:txBody>
                  <a:tcPr marL="10561" marR="10561" marT="0" marB="0" anchor="ctr"/>
                </a:tc>
                <a:tc>
                  <a:txBody>
                    <a:bodyPr/>
                    <a:lstStyle/>
                    <a:p>
                      <a:pPr marL="180340" indent="-180340" algn="l">
                        <a:lnSpc>
                          <a:spcPts val="2400"/>
                        </a:lnSpc>
                        <a:spcAft>
                          <a:spcPts val="0"/>
                        </a:spcAft>
                      </a:pPr>
                      <a:r>
                        <a:rPr lang="zh-TW" altLang="zh-TW" sz="1600" dirty="0">
                          <a:effectLst/>
                          <a:latin typeface="Times New Roman" panose="02020603050405020304" pitchFamily="18" charset="0"/>
                          <a:ea typeface="+mn-ea"/>
                          <a:cs typeface="Times New Roman" panose="02020603050405020304" pitchFamily="18" charset="0"/>
                        </a:rPr>
                        <a:t>自發布日起適用標準</a:t>
                      </a:r>
                      <a:r>
                        <a:rPr lang="en-US" altLang="zh-TW" sz="1600" dirty="0">
                          <a:effectLst/>
                          <a:latin typeface="Times New Roman" panose="02020603050405020304" pitchFamily="18" charset="0"/>
                          <a:ea typeface="+mn-ea"/>
                          <a:cs typeface="Times New Roman" panose="02020603050405020304" pitchFamily="18" charset="0"/>
                        </a:rPr>
                        <a:t>(1)</a:t>
                      </a:r>
                      <a:r>
                        <a:rPr lang="zh-TW" altLang="en-US" sz="1600" dirty="0">
                          <a:effectLst/>
                          <a:latin typeface="Times New Roman" panose="02020603050405020304" pitchFamily="18" charset="0"/>
                          <a:ea typeface="+mn-ea"/>
                          <a:cs typeface="Times New Roman" panose="02020603050405020304" pitchFamily="18" charset="0"/>
                        </a:rPr>
                        <a:t>。</a:t>
                      </a:r>
                      <a:endParaRPr lang="en-US" altLang="zh-TW" sz="1600" dirty="0">
                        <a:effectLst/>
                        <a:latin typeface="Times New Roman" panose="02020603050405020304" pitchFamily="18" charset="0"/>
                        <a:ea typeface="+mn-ea"/>
                        <a:cs typeface="Times New Roman" panose="02020603050405020304" pitchFamily="18" charset="0"/>
                      </a:endParaRPr>
                    </a:p>
                    <a:p>
                      <a:pPr marL="180340" indent="-180340" algn="l">
                        <a:lnSpc>
                          <a:spcPts val="2400"/>
                        </a:lnSpc>
                        <a:spcAft>
                          <a:spcPts val="0"/>
                        </a:spcAft>
                      </a:pPr>
                      <a:r>
                        <a:rPr lang="zh-TW" altLang="zh-TW" sz="1600" dirty="0">
                          <a:effectLst/>
                          <a:latin typeface="Times New Roman" panose="02020603050405020304" pitchFamily="18" charset="0"/>
                          <a:ea typeface="+mn-ea"/>
                          <a:cs typeface="Times New Roman" panose="02020603050405020304" pitchFamily="18" charset="0"/>
                        </a:rPr>
                        <a:t>自</a:t>
                      </a:r>
                      <a:r>
                        <a:rPr lang="en-US" altLang="zh-TW" sz="1600" dirty="0">
                          <a:effectLst/>
                          <a:latin typeface="Times New Roman" panose="02020603050405020304" pitchFamily="18" charset="0"/>
                          <a:ea typeface="+mn-ea"/>
                          <a:cs typeface="Times New Roman" panose="02020603050405020304" pitchFamily="18" charset="0"/>
                        </a:rPr>
                        <a:t>114/1/1</a:t>
                      </a:r>
                      <a:r>
                        <a:rPr lang="zh-TW" altLang="zh-TW" sz="1600" dirty="0">
                          <a:effectLst/>
                          <a:latin typeface="Times New Roman" panose="02020603050405020304" pitchFamily="18" charset="0"/>
                          <a:ea typeface="+mn-ea"/>
                          <a:cs typeface="Times New Roman" panose="02020603050405020304" pitchFamily="18" charset="0"/>
                        </a:rPr>
                        <a:t>起適用標準</a:t>
                      </a:r>
                      <a:r>
                        <a:rPr lang="en-US" altLang="zh-TW" sz="1600" dirty="0">
                          <a:effectLst/>
                          <a:latin typeface="Times New Roman" panose="02020603050405020304" pitchFamily="18" charset="0"/>
                          <a:ea typeface="+mn-ea"/>
                          <a:cs typeface="Times New Roman" panose="02020603050405020304" pitchFamily="18" charset="0"/>
                        </a:rPr>
                        <a:t>(2)</a:t>
                      </a:r>
                      <a:r>
                        <a:rPr lang="zh-TW" altLang="zh-TW" sz="1600" dirty="0">
                          <a:effectLst/>
                          <a:latin typeface="Times New Roman" panose="02020603050405020304" pitchFamily="18" charset="0"/>
                          <a:ea typeface="+mn-ea"/>
                          <a:cs typeface="Times New Roman" panose="02020603050405020304" pitchFamily="18" charset="0"/>
                        </a:rPr>
                        <a:t>。</a:t>
                      </a:r>
                    </a:p>
                  </a:txBody>
                  <a:tcPr marL="10561" marR="10561" marT="0" marB="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42899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Times New Roman" panose="02020603050405020304" pitchFamily="18" charset="0"/>
                <a:ea typeface="+mn-ea"/>
                <a:cs typeface="Times New Roman" panose="02020603050405020304" pitchFamily="18" charset="0"/>
              </a:rPr>
              <a:t>施行期程與預期效益</a:t>
            </a:r>
          </a:p>
        </p:txBody>
      </p:sp>
      <p:sp>
        <p:nvSpPr>
          <p:cNvPr id="4" name="投影片編號版面配置區 3"/>
          <p:cNvSpPr>
            <a:spLocks noGrp="1"/>
          </p:cNvSpPr>
          <p:nvPr>
            <p:ph type="sldNum" sz="quarter" idx="12"/>
          </p:nvPr>
        </p:nvSpPr>
        <p:spPr/>
        <p:txBody>
          <a:bodyPr/>
          <a:lstStyle/>
          <a:p>
            <a:fld id="{0528E5BD-B9B3-48D6-A825-19650962E81D}" type="slidenum">
              <a:rPr lang="zh-TW" altLang="en-US" smtClean="0">
                <a:latin typeface="Times New Roman" panose="02020603050405020304" pitchFamily="18" charset="0"/>
                <a:ea typeface="+mn-ea"/>
                <a:cs typeface="Times New Roman" panose="02020603050405020304" pitchFamily="18" charset="0"/>
              </a:rPr>
              <a:pPr/>
              <a:t>9</a:t>
            </a:fld>
            <a:endParaRPr lang="zh-TW" altLang="en-US" dirty="0">
              <a:latin typeface="Times New Roman" panose="02020603050405020304" pitchFamily="18" charset="0"/>
              <a:ea typeface="+mn-ea"/>
              <a:cs typeface="Times New Roman" panose="02020603050405020304" pitchFamily="18" charset="0"/>
            </a:endParaRPr>
          </a:p>
        </p:txBody>
      </p:sp>
      <p:graphicFrame>
        <p:nvGraphicFramePr>
          <p:cNvPr id="5" name="表格 4">
            <a:extLst>
              <a:ext uri="{FF2B5EF4-FFF2-40B4-BE49-F238E27FC236}">
                <a16:creationId xmlns="" xmlns:a16="http://schemas.microsoft.com/office/drawing/2014/main" id="{FBD68DA0-058E-4700-8A41-0F78C0403716}"/>
              </a:ext>
            </a:extLst>
          </p:cNvPr>
          <p:cNvGraphicFramePr>
            <a:graphicFrameLocks noGrp="1"/>
          </p:cNvGraphicFramePr>
          <p:nvPr>
            <p:extLst>
              <p:ext uri="{D42A27DB-BD31-4B8C-83A1-F6EECF244321}">
                <p14:modId xmlns:p14="http://schemas.microsoft.com/office/powerpoint/2010/main" val="4123277224"/>
              </p:ext>
            </p:extLst>
          </p:nvPr>
        </p:nvGraphicFramePr>
        <p:xfrm>
          <a:off x="359768" y="3861048"/>
          <a:ext cx="4788296" cy="1912387"/>
        </p:xfrm>
        <a:graphic>
          <a:graphicData uri="http://schemas.openxmlformats.org/drawingml/2006/table">
            <a:tbl>
              <a:tblPr firstRow="1" bandRow="1">
                <a:tableStyleId>{5C22544A-7EE6-4342-B048-85BDC9FD1C3A}</a:tableStyleId>
              </a:tblPr>
              <a:tblGrid>
                <a:gridCol w="4788296">
                  <a:extLst>
                    <a:ext uri="{9D8B030D-6E8A-4147-A177-3AD203B41FA5}">
                      <a16:colId xmlns="" xmlns:a16="http://schemas.microsoft.com/office/drawing/2014/main" val="20000"/>
                    </a:ext>
                  </a:extLst>
                </a:gridCol>
              </a:tblGrid>
              <a:tr h="373199">
                <a:tc>
                  <a:txBody>
                    <a:bodyPr/>
                    <a:lstStyle/>
                    <a:p>
                      <a:pPr algn="ctr"/>
                      <a:r>
                        <a:rPr lang="zh-TW" altLang="en-US" sz="1600" dirty="0">
                          <a:latin typeface="微軟正黑體" panose="020B0604030504040204" pitchFamily="34" charset="-120"/>
                          <a:ea typeface="微軟正黑體" panose="020B0604030504040204" pitchFamily="34" charset="-120"/>
                        </a:rPr>
                        <a:t>第二</a:t>
                      </a:r>
                      <a:r>
                        <a:rPr lang="zh-TW" altLang="en-US" sz="1600" dirty="0" smtClean="0">
                          <a:latin typeface="微軟正黑體" panose="020B0604030504040204" pitchFamily="34" charset="-120"/>
                          <a:ea typeface="微軟正黑體" panose="020B0604030504040204" pitchFamily="34" charset="-120"/>
                        </a:rPr>
                        <a:t>階段</a:t>
                      </a:r>
                      <a:endParaRPr lang="zh-TW" altLang="en-US" sz="1600" dirty="0">
                        <a:latin typeface="微軟正黑體" panose="020B0604030504040204" pitchFamily="34" charset="-120"/>
                        <a:ea typeface="微軟正黑體" panose="020B0604030504040204" pitchFamily="34" charset="-120"/>
                      </a:endParaRPr>
                    </a:p>
                  </a:txBody>
                  <a:tcPr marL="91462" marR="91462" marT="45694" marB="45694" anchor="ctr">
                    <a:solidFill>
                      <a:srgbClr val="FF5050"/>
                    </a:solidFill>
                  </a:tcPr>
                </a:tc>
                <a:extLst>
                  <a:ext uri="{0D108BD9-81ED-4DB2-BD59-A6C34878D82A}">
                    <a16:rowId xmlns="" xmlns:a16="http://schemas.microsoft.com/office/drawing/2014/main" val="10000"/>
                  </a:ext>
                </a:extLst>
              </a:tr>
              <a:tr h="825100">
                <a:tc>
                  <a:txBody>
                    <a:bodyPr/>
                    <a:lstStyle/>
                    <a:p>
                      <a:pPr marL="180975" marR="0" indent="-180975"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zh-TW" altLang="en-US" sz="1600" b="1" kern="1200" dirty="0">
                          <a:solidFill>
                            <a:schemeClr val="accent2">
                              <a:lumMod val="75000"/>
                            </a:schemeClr>
                          </a:solidFill>
                          <a:latin typeface="微軟正黑體" pitchFamily="34" charset="-120"/>
                          <a:ea typeface="微軟正黑體" pitchFamily="34" charset="-120"/>
                          <a:cs typeface="+mn-cs"/>
                        </a:rPr>
                        <a:t>汽電共生鍋爐適用</a:t>
                      </a:r>
                      <a:r>
                        <a:rPr kumimoji="1" lang="zh-TW" altLang="en-US" sz="1600" b="1" kern="1200" dirty="0" smtClean="0">
                          <a:solidFill>
                            <a:schemeClr val="accent2">
                              <a:lumMod val="75000"/>
                            </a:schemeClr>
                          </a:solidFill>
                          <a:latin typeface="微軟正黑體" pitchFamily="34" charset="-120"/>
                          <a:ea typeface="微軟正黑體" pitchFamily="34" charset="-120"/>
                          <a:cs typeface="+mn-cs"/>
                        </a:rPr>
                        <a:t>標準</a:t>
                      </a:r>
                      <a:r>
                        <a:rPr kumimoji="1" lang="en-US" altLang="zh-TW" sz="1600" b="1" kern="1200" dirty="0" smtClean="0">
                          <a:solidFill>
                            <a:schemeClr val="accent2">
                              <a:lumMod val="75000"/>
                            </a:schemeClr>
                          </a:solidFill>
                          <a:latin typeface="微軟正黑體" pitchFamily="34" charset="-120"/>
                          <a:ea typeface="微軟正黑體" pitchFamily="34" charset="-120"/>
                          <a:cs typeface="+mn-cs"/>
                        </a:rPr>
                        <a:t>(112/1/1</a:t>
                      </a:r>
                      <a:r>
                        <a:rPr kumimoji="1" lang="zh-TW" altLang="en-US" sz="1600" b="1" kern="1200" dirty="0" smtClean="0">
                          <a:solidFill>
                            <a:schemeClr val="accent2">
                              <a:lumMod val="75000"/>
                            </a:schemeClr>
                          </a:solidFill>
                          <a:latin typeface="微軟正黑體" pitchFamily="34" charset="-120"/>
                          <a:ea typeface="微軟正黑體" pitchFamily="34" charset="-120"/>
                          <a:cs typeface="+mn-cs"/>
                        </a:rPr>
                        <a:t>起</a:t>
                      </a:r>
                      <a:r>
                        <a:rPr kumimoji="1" lang="en-US" altLang="zh-TW" sz="1600" b="1" kern="1200" dirty="0" smtClean="0">
                          <a:solidFill>
                            <a:schemeClr val="accent2">
                              <a:lumMod val="75000"/>
                            </a:schemeClr>
                          </a:solidFill>
                          <a:latin typeface="微軟正黑體" pitchFamily="34" charset="-120"/>
                          <a:ea typeface="微軟正黑體" pitchFamily="34" charset="-120"/>
                          <a:cs typeface="+mn-cs"/>
                        </a:rPr>
                        <a:t>)</a:t>
                      </a:r>
                      <a:r>
                        <a:rPr kumimoji="1" lang="zh-TW" altLang="en-US" sz="1600" b="1" kern="1200" dirty="0" smtClean="0">
                          <a:solidFill>
                            <a:schemeClr val="accent2">
                              <a:lumMod val="75000"/>
                            </a:schemeClr>
                          </a:solidFill>
                          <a:latin typeface="微軟正黑體" pitchFamily="34" charset="-120"/>
                          <a:ea typeface="微軟正黑體" pitchFamily="34" charset="-120"/>
                          <a:cs typeface="+mn-cs"/>
                        </a:rPr>
                        <a:t>：</a:t>
                      </a:r>
                      <a:endParaRPr kumimoji="1" lang="en-US" altLang="zh-TW" sz="1600" b="1" kern="1200" dirty="0">
                        <a:solidFill>
                          <a:schemeClr val="accent2">
                            <a:lumMod val="75000"/>
                          </a:schemeClr>
                        </a:solidFill>
                        <a:latin typeface="微軟正黑體" pitchFamily="34" charset="-120"/>
                        <a:ea typeface="微軟正黑體" pitchFamily="34" charset="-120"/>
                        <a:cs typeface="+mn-cs"/>
                      </a:endParaRPr>
                    </a:p>
                    <a:p>
                      <a:pPr marL="174625"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1" lang="zh-TW" altLang="en-US" sz="1600" b="1" kern="1200" dirty="0">
                          <a:solidFill>
                            <a:srgbClr val="0000FF"/>
                          </a:solidFill>
                          <a:latin typeface="微軟正黑體" pitchFamily="34" charset="-120"/>
                          <a:ea typeface="微軟正黑體" pitchFamily="34" charset="-120"/>
                          <a:cs typeface="+mn-cs"/>
                        </a:rPr>
                        <a:t>硫氧化物：</a:t>
                      </a:r>
                      <a:r>
                        <a:rPr kumimoji="1" lang="en-US" altLang="zh-TW" sz="1600" b="1" kern="1200" dirty="0">
                          <a:solidFill>
                            <a:srgbClr val="0000FF"/>
                          </a:solidFill>
                          <a:latin typeface="微軟正黑體" pitchFamily="34" charset="-120"/>
                          <a:ea typeface="微軟正黑體" pitchFamily="34" charset="-120"/>
                          <a:cs typeface="+mn-cs"/>
                        </a:rPr>
                        <a:t>20ppm</a:t>
                      </a:r>
                      <a:r>
                        <a:rPr kumimoji="1" lang="zh-TW" altLang="en-US" sz="1600" b="1" kern="1200" dirty="0">
                          <a:solidFill>
                            <a:srgbClr val="0000FF"/>
                          </a:solidFill>
                          <a:latin typeface="微軟正黑體" pitchFamily="34" charset="-120"/>
                          <a:ea typeface="微軟正黑體" pitchFamily="34" charset="-120"/>
                          <a:cs typeface="+mn-cs"/>
                        </a:rPr>
                        <a:t>、氮氧化物：</a:t>
                      </a:r>
                      <a:r>
                        <a:rPr kumimoji="1" lang="en-US" altLang="zh-TW" sz="1600" b="1" kern="1200" dirty="0" smtClean="0">
                          <a:solidFill>
                            <a:srgbClr val="0000FF"/>
                          </a:solidFill>
                          <a:latin typeface="微軟正黑體" pitchFamily="34" charset="-120"/>
                          <a:ea typeface="微軟正黑體" pitchFamily="34" charset="-120"/>
                          <a:cs typeface="+mn-cs"/>
                        </a:rPr>
                        <a:t>30ppm</a:t>
                      </a:r>
                      <a:r>
                        <a:rPr kumimoji="1" lang="zh-TW" altLang="en-US" sz="1600" b="1" kern="1200" dirty="0" smtClean="0">
                          <a:solidFill>
                            <a:srgbClr val="0000FF"/>
                          </a:solidFill>
                          <a:latin typeface="微軟正黑體" pitchFamily="34" charset="-120"/>
                          <a:ea typeface="微軟正黑體" pitchFamily="34" charset="-120"/>
                          <a:cs typeface="+mn-cs"/>
                        </a:rPr>
                        <a:t>、汞及其化合物：</a:t>
                      </a:r>
                      <a:r>
                        <a:rPr kumimoji="1" lang="en-US" altLang="zh-TW" sz="1600" b="1" kern="1200" dirty="0" smtClean="0">
                          <a:solidFill>
                            <a:srgbClr val="0000FF"/>
                          </a:solidFill>
                          <a:latin typeface="微軟正黑體" pitchFamily="34" charset="-120"/>
                          <a:ea typeface="微軟正黑體" pitchFamily="34" charset="-120"/>
                          <a:cs typeface="+mn-cs"/>
                        </a:rPr>
                        <a:t>1.8 µg/Nm3</a:t>
                      </a:r>
                      <a:endParaRPr kumimoji="1" lang="en-US" altLang="zh-TW" sz="1600" b="1" kern="1200" dirty="0">
                        <a:solidFill>
                          <a:srgbClr val="0000FF"/>
                        </a:solidFill>
                        <a:latin typeface="微軟正黑體" pitchFamily="34" charset="-120"/>
                        <a:ea typeface="微軟正黑體" pitchFamily="34" charset="-120"/>
                        <a:cs typeface="+mn-cs"/>
                      </a:endParaRPr>
                    </a:p>
                    <a:p>
                      <a:pPr marL="180975" marR="0" lvl="1" indent="-180975"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zh-TW" altLang="en-US" sz="1600" b="1" kern="1200" dirty="0">
                          <a:solidFill>
                            <a:schemeClr val="accent2">
                              <a:lumMod val="75000"/>
                            </a:schemeClr>
                          </a:solidFill>
                          <a:latin typeface="微軟正黑體" pitchFamily="34" charset="-120"/>
                          <a:ea typeface="微軟正黑體" pitchFamily="34" charset="-120"/>
                          <a:cs typeface="+mn-cs"/>
                        </a:rPr>
                        <a:t>氣渦輪機組及複循環</a:t>
                      </a:r>
                      <a:r>
                        <a:rPr kumimoji="1" lang="zh-TW" altLang="en-US" sz="1600" b="1" kern="1200" dirty="0" smtClean="0">
                          <a:solidFill>
                            <a:schemeClr val="accent2">
                              <a:lumMod val="75000"/>
                            </a:schemeClr>
                          </a:solidFill>
                          <a:latin typeface="微軟正黑體" pitchFamily="34" charset="-120"/>
                          <a:ea typeface="微軟正黑體" pitchFamily="34" charset="-120"/>
                          <a:cs typeface="+mn-cs"/>
                        </a:rPr>
                        <a:t>機組</a:t>
                      </a:r>
                      <a:r>
                        <a:rPr kumimoji="1" lang="en-US" altLang="zh-TW" sz="1600" b="1" kern="1200" dirty="0" smtClean="0">
                          <a:solidFill>
                            <a:schemeClr val="accent2">
                              <a:lumMod val="75000"/>
                            </a:schemeClr>
                          </a:solidFill>
                          <a:latin typeface="微軟正黑體" pitchFamily="34" charset="-120"/>
                          <a:ea typeface="微軟正黑體" pitchFamily="34" charset="-120"/>
                          <a:cs typeface="+mn-cs"/>
                        </a:rPr>
                        <a:t>(114/1/1</a:t>
                      </a:r>
                      <a:r>
                        <a:rPr kumimoji="1" lang="zh-TW" altLang="en-US" sz="1600" b="1" kern="1200" dirty="0" smtClean="0">
                          <a:solidFill>
                            <a:schemeClr val="accent2">
                              <a:lumMod val="75000"/>
                            </a:schemeClr>
                          </a:solidFill>
                          <a:latin typeface="微軟正黑體" pitchFamily="34" charset="-120"/>
                          <a:ea typeface="微軟正黑體" pitchFamily="34" charset="-120"/>
                          <a:cs typeface="+mn-cs"/>
                        </a:rPr>
                        <a:t>起</a:t>
                      </a:r>
                      <a:r>
                        <a:rPr kumimoji="1" lang="en-US" altLang="zh-TW" sz="1600" b="1" kern="1200" dirty="0" smtClean="0">
                          <a:solidFill>
                            <a:schemeClr val="accent2">
                              <a:lumMod val="75000"/>
                            </a:schemeClr>
                          </a:solidFill>
                          <a:latin typeface="微軟正黑體" pitchFamily="34" charset="-120"/>
                          <a:ea typeface="微軟正黑體" pitchFamily="34" charset="-120"/>
                          <a:cs typeface="+mn-cs"/>
                        </a:rPr>
                        <a:t>)</a:t>
                      </a:r>
                      <a:r>
                        <a:rPr kumimoji="1" lang="zh-TW" altLang="en-US" sz="1600" b="1" kern="1200" dirty="0" smtClean="0">
                          <a:solidFill>
                            <a:schemeClr val="accent2">
                              <a:lumMod val="75000"/>
                            </a:schemeClr>
                          </a:solidFill>
                          <a:latin typeface="微軟正黑體" pitchFamily="34" charset="-120"/>
                          <a:ea typeface="微軟正黑體" pitchFamily="34" charset="-120"/>
                          <a:cs typeface="+mn-cs"/>
                        </a:rPr>
                        <a:t>：</a:t>
                      </a:r>
                      <a:endParaRPr kumimoji="1" lang="zh-TW" altLang="en-US" sz="1600" b="1" kern="1200" dirty="0">
                        <a:solidFill>
                          <a:schemeClr val="accent2">
                            <a:lumMod val="75000"/>
                          </a:schemeClr>
                        </a:solidFill>
                        <a:latin typeface="微軟正黑體" pitchFamily="34" charset="-120"/>
                        <a:ea typeface="微軟正黑體" pitchFamily="34" charset="-120"/>
                        <a:cs typeface="+mn-cs"/>
                      </a:endParaRPr>
                    </a:p>
                    <a:p>
                      <a:pPr marL="174625"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1" lang="zh-TW" altLang="en-US" sz="1600" b="1" kern="1200" dirty="0">
                          <a:solidFill>
                            <a:srgbClr val="0000FF"/>
                          </a:solidFill>
                          <a:latin typeface="微軟正黑體" pitchFamily="34" charset="-120"/>
                          <a:ea typeface="微軟正黑體" pitchFamily="34" charset="-120"/>
                          <a:cs typeface="+mn-cs"/>
                        </a:rPr>
                        <a:t>氮氧化物：</a:t>
                      </a:r>
                      <a:r>
                        <a:rPr kumimoji="1" lang="en-US" altLang="zh-TW" sz="1600" b="1" kern="1200" dirty="0">
                          <a:solidFill>
                            <a:srgbClr val="0000FF"/>
                          </a:solidFill>
                          <a:latin typeface="微軟正黑體" pitchFamily="34" charset="-120"/>
                          <a:ea typeface="微軟正黑體" pitchFamily="34" charset="-120"/>
                          <a:cs typeface="+mn-cs"/>
                        </a:rPr>
                        <a:t>2ppm</a:t>
                      </a:r>
                    </a:p>
                  </a:txBody>
                  <a:tcPr marL="91462" marR="91462" marT="45694" marB="45694" anchor="ctr">
                    <a:solidFill>
                      <a:schemeClr val="accent2">
                        <a:lumMod val="20000"/>
                        <a:lumOff val="80000"/>
                      </a:schemeClr>
                    </a:solidFill>
                  </a:tcPr>
                </a:tc>
                <a:extLst>
                  <a:ext uri="{0D108BD9-81ED-4DB2-BD59-A6C34878D82A}">
                    <a16:rowId xmlns="" xmlns:a16="http://schemas.microsoft.com/office/drawing/2014/main" val="10001"/>
                  </a:ext>
                </a:extLst>
              </a:tr>
            </a:tbl>
          </a:graphicData>
        </a:graphic>
      </p:graphicFrame>
      <p:graphicFrame>
        <p:nvGraphicFramePr>
          <p:cNvPr id="6" name="表格 5">
            <a:extLst>
              <a:ext uri="{FF2B5EF4-FFF2-40B4-BE49-F238E27FC236}">
                <a16:creationId xmlns="" xmlns:a16="http://schemas.microsoft.com/office/drawing/2014/main" id="{FBD68DA0-058E-4700-8A41-0F78C0403716}"/>
              </a:ext>
            </a:extLst>
          </p:cNvPr>
          <p:cNvGraphicFramePr>
            <a:graphicFrameLocks noGrp="1"/>
          </p:cNvGraphicFramePr>
          <p:nvPr>
            <p:extLst>
              <p:ext uri="{D42A27DB-BD31-4B8C-83A1-F6EECF244321}">
                <p14:modId xmlns:p14="http://schemas.microsoft.com/office/powerpoint/2010/main" val="2428984716"/>
              </p:ext>
            </p:extLst>
          </p:nvPr>
        </p:nvGraphicFramePr>
        <p:xfrm>
          <a:off x="359296" y="1628800"/>
          <a:ext cx="4788768" cy="2211049"/>
        </p:xfrm>
        <a:graphic>
          <a:graphicData uri="http://schemas.openxmlformats.org/drawingml/2006/table">
            <a:tbl>
              <a:tblPr firstRow="1" bandRow="1">
                <a:tableStyleId>{5C22544A-7EE6-4342-B048-85BDC9FD1C3A}</a:tableStyleId>
              </a:tblPr>
              <a:tblGrid>
                <a:gridCol w="4788768">
                  <a:extLst>
                    <a:ext uri="{9D8B030D-6E8A-4147-A177-3AD203B41FA5}">
                      <a16:colId xmlns="" xmlns:a16="http://schemas.microsoft.com/office/drawing/2014/main" val="20000"/>
                    </a:ext>
                  </a:extLst>
                </a:gridCol>
              </a:tblGrid>
              <a:tr h="351821">
                <a:tc>
                  <a:txBody>
                    <a:bodyPr/>
                    <a:lstStyle/>
                    <a:p>
                      <a:pPr algn="ctr"/>
                      <a:r>
                        <a:rPr lang="zh-TW" altLang="en-US" sz="1600" dirty="0">
                          <a:latin typeface="微軟正黑體" panose="020B0604030504040204" pitchFamily="34" charset="-120"/>
                          <a:ea typeface="微軟正黑體" panose="020B0604030504040204" pitchFamily="34" charset="-120"/>
                        </a:rPr>
                        <a:t>第一階段</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發布日起</a:t>
                      </a: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txBody>
                  <a:tcPr marL="91462" marR="91462" marT="45694" marB="45694" anchor="ctr">
                    <a:solidFill>
                      <a:schemeClr val="accent6">
                        <a:lumMod val="75000"/>
                      </a:schemeClr>
                    </a:solidFill>
                  </a:tcPr>
                </a:tc>
                <a:extLst>
                  <a:ext uri="{0D108BD9-81ED-4DB2-BD59-A6C34878D82A}">
                    <a16:rowId xmlns="" xmlns:a16="http://schemas.microsoft.com/office/drawing/2014/main" val="10000"/>
                  </a:ext>
                </a:extLst>
              </a:tr>
              <a:tr h="825100">
                <a:tc>
                  <a:txBody>
                    <a:bodyPr/>
                    <a:lstStyle/>
                    <a:p>
                      <a:pPr marL="180975" marR="0" indent="-180975"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zh-TW" altLang="en-US" sz="1600" b="1" kern="1200" dirty="0">
                          <a:solidFill>
                            <a:schemeClr val="accent2">
                              <a:lumMod val="75000"/>
                            </a:schemeClr>
                          </a:solidFill>
                          <a:latin typeface="微軟正黑體" pitchFamily="34" charset="-120"/>
                          <a:ea typeface="微軟正黑體" pitchFamily="34" charset="-120"/>
                          <a:cs typeface="+mn-cs"/>
                        </a:rPr>
                        <a:t>汽電共生鍋爐適用標準：</a:t>
                      </a:r>
                      <a:endParaRPr kumimoji="1" lang="en-US" altLang="zh-TW" sz="1600" b="1" kern="1200" dirty="0">
                        <a:solidFill>
                          <a:schemeClr val="accent2">
                            <a:lumMod val="75000"/>
                          </a:schemeClr>
                        </a:solidFill>
                        <a:latin typeface="微軟正黑體" pitchFamily="34" charset="-120"/>
                        <a:ea typeface="微軟正黑體" pitchFamily="34" charset="-120"/>
                        <a:cs typeface="+mn-cs"/>
                      </a:endParaRPr>
                    </a:p>
                    <a:p>
                      <a:pPr marL="517525" marR="0" lvl="1" indent="-342900" algn="l" defTabSz="914400" rtl="0" eaLnBrk="1" fontAlgn="auto" latinLnBrk="0" hangingPunct="1">
                        <a:lnSpc>
                          <a:spcPct val="100000"/>
                        </a:lnSpc>
                        <a:spcBef>
                          <a:spcPts val="600"/>
                        </a:spcBef>
                        <a:spcAft>
                          <a:spcPts val="0"/>
                        </a:spcAft>
                        <a:buClrTx/>
                        <a:buSzTx/>
                        <a:buFont typeface="Wingdings" panose="05000000000000000000" pitchFamily="2" charset="2"/>
                        <a:buAutoNum type="circleNumWdWhitePlain"/>
                        <a:tabLst/>
                        <a:defRPr/>
                      </a:pPr>
                      <a:r>
                        <a:rPr kumimoji="1" lang="zh-TW" altLang="en-US" sz="1600" b="1" kern="1200" dirty="0">
                          <a:solidFill>
                            <a:srgbClr val="0000FF"/>
                          </a:solidFill>
                          <a:latin typeface="微軟正黑體" pitchFamily="34" charset="-120"/>
                          <a:ea typeface="微軟正黑體" pitchFamily="34" charset="-120"/>
                          <a:cs typeface="+mn-cs"/>
                        </a:rPr>
                        <a:t>硫氧化物：</a:t>
                      </a:r>
                      <a:r>
                        <a:rPr kumimoji="1" lang="en-US" altLang="zh-TW" sz="1600" b="1" kern="1200" dirty="0">
                          <a:solidFill>
                            <a:srgbClr val="0000FF"/>
                          </a:solidFill>
                          <a:latin typeface="微軟正黑體" pitchFamily="34" charset="-120"/>
                          <a:ea typeface="微軟正黑體" pitchFamily="34" charset="-120"/>
                          <a:cs typeface="+mn-cs"/>
                        </a:rPr>
                        <a:t>25ppm</a:t>
                      </a:r>
                      <a:r>
                        <a:rPr kumimoji="1" lang="zh-TW" altLang="en-US" sz="1600" b="1" kern="1200" dirty="0">
                          <a:solidFill>
                            <a:srgbClr val="0000FF"/>
                          </a:solidFill>
                          <a:latin typeface="微軟正黑體" pitchFamily="34" charset="-120"/>
                          <a:ea typeface="微軟正黑體" pitchFamily="34" charset="-120"/>
                          <a:cs typeface="+mn-cs"/>
                        </a:rPr>
                        <a:t>、氮氧化物：</a:t>
                      </a:r>
                      <a:r>
                        <a:rPr kumimoji="1" lang="en-US" altLang="zh-TW" sz="1600" b="1" kern="1200" dirty="0" smtClean="0">
                          <a:solidFill>
                            <a:srgbClr val="0000FF"/>
                          </a:solidFill>
                          <a:latin typeface="微軟正黑體" pitchFamily="34" charset="-120"/>
                          <a:ea typeface="微軟正黑體" pitchFamily="34" charset="-120"/>
                          <a:cs typeface="+mn-cs"/>
                        </a:rPr>
                        <a:t>60ppm</a:t>
                      </a:r>
                      <a:r>
                        <a:rPr kumimoji="1" lang="zh-TW" altLang="en-US" sz="1600" b="1" kern="1200" dirty="0" smtClean="0">
                          <a:solidFill>
                            <a:srgbClr val="0000FF"/>
                          </a:solidFill>
                          <a:latin typeface="微軟正黑體" pitchFamily="34" charset="-120"/>
                          <a:ea typeface="微軟正黑體" pitchFamily="34" charset="-120"/>
                          <a:cs typeface="+mn-cs"/>
                        </a:rPr>
                        <a:t>、汞及其化合物：</a:t>
                      </a:r>
                      <a:r>
                        <a:rPr kumimoji="1" lang="en-US" altLang="zh-TW" sz="1600" b="1" kern="1200" dirty="0" smtClean="0">
                          <a:solidFill>
                            <a:srgbClr val="0000FF"/>
                          </a:solidFill>
                          <a:latin typeface="微軟正黑體" pitchFamily="34" charset="-120"/>
                          <a:ea typeface="微軟正黑體" pitchFamily="34" charset="-120"/>
                          <a:cs typeface="+mn-cs"/>
                        </a:rPr>
                        <a:t>2 µg/Nm3</a:t>
                      </a:r>
                      <a:endParaRPr kumimoji="1" lang="en-US" altLang="zh-TW" sz="1600" b="1" kern="1200" dirty="0">
                        <a:solidFill>
                          <a:srgbClr val="0000FF"/>
                        </a:solidFill>
                        <a:latin typeface="微軟正黑體" pitchFamily="34" charset="-120"/>
                        <a:ea typeface="微軟正黑體" pitchFamily="34" charset="-120"/>
                        <a:cs typeface="+mn-cs"/>
                      </a:endParaRPr>
                    </a:p>
                    <a:p>
                      <a:pPr marL="517525" marR="0" lvl="1" indent="-342900" algn="l" defTabSz="914400" rtl="0" eaLnBrk="1" fontAlgn="auto" latinLnBrk="0" hangingPunct="1">
                        <a:lnSpc>
                          <a:spcPct val="100000"/>
                        </a:lnSpc>
                        <a:spcBef>
                          <a:spcPts val="600"/>
                        </a:spcBef>
                        <a:spcAft>
                          <a:spcPts val="0"/>
                        </a:spcAft>
                        <a:buClrTx/>
                        <a:buSzTx/>
                        <a:buFont typeface="Wingdings" panose="05000000000000000000" pitchFamily="2" charset="2"/>
                        <a:buAutoNum type="circleNumWdWhitePlain"/>
                        <a:tabLst/>
                        <a:defRPr/>
                      </a:pPr>
                      <a:r>
                        <a:rPr kumimoji="1" lang="zh-TW" altLang="en-US" sz="1600" b="1" kern="1200" dirty="0">
                          <a:solidFill>
                            <a:srgbClr val="0000FF"/>
                          </a:solidFill>
                          <a:latin typeface="微軟正黑體" pitchFamily="34" charset="-120"/>
                          <a:ea typeface="微軟正黑體" pitchFamily="34" charset="-120"/>
                          <a:cs typeface="+mn-cs"/>
                        </a:rPr>
                        <a:t>生煤輸入熱值逾</a:t>
                      </a:r>
                      <a:r>
                        <a:rPr kumimoji="1" lang="en-US" altLang="zh-TW" sz="1600" b="1" kern="1200" dirty="0">
                          <a:solidFill>
                            <a:srgbClr val="0000FF"/>
                          </a:solidFill>
                          <a:latin typeface="微軟正黑體" pitchFamily="34" charset="-120"/>
                          <a:ea typeface="微軟正黑體" pitchFamily="34" charset="-120"/>
                          <a:cs typeface="+mn-cs"/>
                        </a:rPr>
                        <a:t>50%</a:t>
                      </a:r>
                      <a:r>
                        <a:rPr kumimoji="1" lang="zh-TW" altLang="en-US" sz="1600" b="1" kern="1200" dirty="0">
                          <a:solidFill>
                            <a:srgbClr val="0000FF"/>
                          </a:solidFill>
                          <a:latin typeface="微軟正黑體" pitchFamily="34" charset="-120"/>
                          <a:ea typeface="微軟正黑體" pitchFamily="34" charset="-120"/>
                          <a:cs typeface="+mn-cs"/>
                        </a:rPr>
                        <a:t>者，氮氧化物：</a:t>
                      </a:r>
                      <a:r>
                        <a:rPr kumimoji="1" lang="en-US" altLang="zh-TW" sz="1600" b="1" kern="1200" dirty="0">
                          <a:solidFill>
                            <a:srgbClr val="0000FF"/>
                          </a:solidFill>
                          <a:latin typeface="微軟正黑體" pitchFamily="34" charset="-120"/>
                          <a:ea typeface="微軟正黑體" pitchFamily="34" charset="-120"/>
                          <a:cs typeface="+mn-cs"/>
                        </a:rPr>
                        <a:t>30 ppm</a:t>
                      </a:r>
                    </a:p>
                    <a:p>
                      <a:pPr marL="180975" marR="0" lvl="1" indent="-180975"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zh-TW" altLang="en-US" sz="1600" b="1" kern="1200" dirty="0">
                          <a:solidFill>
                            <a:schemeClr val="accent2">
                              <a:lumMod val="75000"/>
                            </a:schemeClr>
                          </a:solidFill>
                          <a:latin typeface="微軟正黑體" pitchFamily="34" charset="-120"/>
                          <a:ea typeface="微軟正黑體" pitchFamily="34" charset="-120"/>
                          <a:cs typeface="+mn-cs"/>
                        </a:rPr>
                        <a:t>氣渦輪機組及複循環機組：</a:t>
                      </a:r>
                    </a:p>
                    <a:p>
                      <a:pPr marL="174625"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1" lang="zh-TW" altLang="en-US" sz="1600" b="1" kern="1200" dirty="0">
                          <a:solidFill>
                            <a:srgbClr val="0000FF"/>
                          </a:solidFill>
                          <a:latin typeface="微軟正黑體" pitchFamily="34" charset="-120"/>
                          <a:ea typeface="微軟正黑體" pitchFamily="34" charset="-120"/>
                          <a:cs typeface="+mn-cs"/>
                        </a:rPr>
                        <a:t>氮氧化物：</a:t>
                      </a:r>
                      <a:r>
                        <a:rPr kumimoji="1" lang="en-US" altLang="zh-TW" sz="1600" b="1" kern="1200" dirty="0">
                          <a:solidFill>
                            <a:srgbClr val="0000FF"/>
                          </a:solidFill>
                          <a:latin typeface="微軟正黑體" pitchFamily="34" charset="-120"/>
                          <a:ea typeface="微軟正黑體" pitchFamily="34" charset="-120"/>
                          <a:cs typeface="+mn-cs"/>
                        </a:rPr>
                        <a:t>5ppm</a:t>
                      </a:r>
                    </a:p>
                  </a:txBody>
                  <a:tcPr marL="91462" marR="91462" marT="45694" marB="45694" anchor="ctr">
                    <a:solidFill>
                      <a:schemeClr val="accent6">
                        <a:lumMod val="20000"/>
                        <a:lumOff val="80000"/>
                      </a:schemeClr>
                    </a:solidFill>
                  </a:tcPr>
                </a:tc>
                <a:extLst>
                  <a:ext uri="{0D108BD9-81ED-4DB2-BD59-A6C34878D82A}">
                    <a16:rowId xmlns="" xmlns:a16="http://schemas.microsoft.com/office/drawing/2014/main" val="10001"/>
                  </a:ext>
                </a:extLst>
              </a:tr>
            </a:tbl>
          </a:graphicData>
        </a:graphic>
      </p:graphicFrame>
      <p:sp>
        <p:nvSpPr>
          <p:cNvPr id="12" name="文字方塊 15">
            <a:extLst>
              <a:ext uri="{FF2B5EF4-FFF2-40B4-BE49-F238E27FC236}">
                <a16:creationId xmlns="" xmlns:a16="http://schemas.microsoft.com/office/drawing/2014/main" id="{0F3FF154-7475-4183-A8C8-86B83289E278}"/>
              </a:ext>
            </a:extLst>
          </p:cNvPr>
          <p:cNvSpPr txBox="1"/>
          <p:nvPr/>
        </p:nvSpPr>
        <p:spPr>
          <a:xfrm>
            <a:off x="5975964" y="2960948"/>
            <a:ext cx="2952328" cy="1440160"/>
          </a:xfrm>
          <a:prstGeom prst="roundRect">
            <a:avLst/>
          </a:prstGeom>
          <a:solidFill>
            <a:srgbClr val="4FC9C6"/>
          </a:solid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defPPr>
              <a:defRPr lang="zh-TW"/>
            </a:defPPr>
            <a:lvl1pPr algn="ctr" latinLnBrk="1">
              <a:defRPr sz="1600" b="1">
                <a:solidFill>
                  <a:schemeClr val="bg1"/>
                </a:solidFill>
                <a:latin typeface="微軟正黑體" panose="020B0604030504040204" pitchFamily="34" charset="-120"/>
                <a:ea typeface="微軟正黑體" panose="020B0604030504040204" pitchFamily="34" charset="-120"/>
                <a:cs typeface="Times New Roman"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zh-TW" altLang="en-US" sz="1800" dirty="0" smtClean="0">
                <a:latin typeface="Times New Roman" panose="02020603050405020304" pitchFamily="18" charset="0"/>
                <a:ea typeface="+mn-ea"/>
              </a:rPr>
              <a:t>氮氧化物</a:t>
            </a:r>
            <a:endParaRPr lang="en-US" altLang="zh-TW" sz="1800" dirty="0" smtClean="0">
              <a:latin typeface="Times New Roman" panose="02020603050405020304" pitchFamily="18" charset="0"/>
              <a:ea typeface="+mn-ea"/>
            </a:endParaRPr>
          </a:p>
          <a:p>
            <a:pPr>
              <a:defRPr/>
            </a:pPr>
            <a:r>
              <a:rPr lang="zh-TW" altLang="en-US" sz="1800" dirty="0" smtClean="0">
                <a:latin typeface="Times New Roman" panose="02020603050405020304" pitchFamily="18" charset="0"/>
                <a:ea typeface="+mn-ea"/>
              </a:rPr>
              <a:t>預估</a:t>
            </a:r>
            <a:r>
              <a:rPr lang="zh-TW" altLang="en-US" sz="1800" dirty="0">
                <a:latin typeface="Times New Roman" panose="02020603050405020304" pitchFamily="18" charset="0"/>
                <a:ea typeface="+mn-ea"/>
              </a:rPr>
              <a:t>可</a:t>
            </a:r>
            <a:r>
              <a:rPr lang="zh-TW" altLang="en-US" sz="1800" dirty="0" smtClean="0">
                <a:latin typeface="Times New Roman" panose="02020603050405020304" pitchFamily="18" charset="0"/>
                <a:ea typeface="+mn-ea"/>
              </a:rPr>
              <a:t>削減</a:t>
            </a:r>
            <a:r>
              <a:rPr lang="en-US" altLang="zh-TW" sz="1800" dirty="0" smtClean="0">
                <a:latin typeface="Times New Roman" panose="02020603050405020304" pitchFamily="18" charset="0"/>
                <a:ea typeface="+mn-ea"/>
              </a:rPr>
              <a:t>1,073.98</a:t>
            </a:r>
            <a:r>
              <a:rPr lang="zh-TW" altLang="en-US" sz="1800" dirty="0" smtClean="0">
                <a:latin typeface="Times New Roman" panose="02020603050405020304" pitchFamily="18" charset="0"/>
                <a:ea typeface="+mn-ea"/>
              </a:rPr>
              <a:t>公噸</a:t>
            </a:r>
            <a:endParaRPr lang="zh-TW" altLang="en-US" sz="1800" dirty="0">
              <a:latin typeface="Times New Roman" panose="02020603050405020304" pitchFamily="18" charset="0"/>
              <a:ea typeface="+mn-ea"/>
            </a:endParaRPr>
          </a:p>
        </p:txBody>
      </p:sp>
      <p:sp>
        <p:nvSpPr>
          <p:cNvPr id="13" name="向右箭號圖說文字 12"/>
          <p:cNvSpPr/>
          <p:nvPr/>
        </p:nvSpPr>
        <p:spPr>
          <a:xfrm>
            <a:off x="323528" y="1556792"/>
            <a:ext cx="5616624" cy="4248472"/>
          </a:xfrm>
          <a:prstGeom prst="rightArrowCallout">
            <a:avLst>
              <a:gd name="adj1" fmla="val 21338"/>
              <a:gd name="adj2" fmla="val 23444"/>
              <a:gd name="adj3" fmla="val 8812"/>
              <a:gd name="adj4" fmla="val 88807"/>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0885641"/>
      </p:ext>
    </p:extLst>
  </p:cSld>
  <p:clrMapOvr>
    <a:masterClrMapping/>
  </p:clrMapOvr>
</p:sld>
</file>

<file path=ppt/theme/theme1.xml><?xml version="1.0" encoding="utf-8"?>
<a:theme xmlns:a="http://schemas.openxmlformats.org/drawingml/2006/main" name="Office 佈景主題">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6858</TotalTime>
  <Words>1768</Words>
  <Application>Microsoft Office PowerPoint</Application>
  <PresentationFormat>如螢幕大小 (4:3)</PresentationFormat>
  <Paragraphs>261</Paragraphs>
  <Slides>10</Slides>
  <Notes>1</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10</vt:i4>
      </vt:variant>
    </vt:vector>
  </HeadingPairs>
  <TitlesOfParts>
    <vt:vector size="12" baseType="lpstr">
      <vt:lpstr>Office 佈景主題</vt:lpstr>
      <vt:lpstr>Image</vt:lpstr>
      <vt:lpstr>PowerPoint 簡報</vt:lpstr>
      <vt:lpstr>電力設施加嚴標準歷程</vt:lpstr>
      <vt:lpstr>氣渦輪及複循環機組標準比較</vt:lpstr>
      <vt:lpstr>汽電共生設備標準比較</vt:lpstr>
      <vt:lpstr>加嚴標準規劃</vt:lpstr>
      <vt:lpstr>排放標準條文</vt:lpstr>
      <vt:lpstr>排放標準條文</vt:lpstr>
      <vt:lpstr>排放標準附表</vt:lpstr>
      <vt:lpstr>施行期程與預期效益</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greenideas</dc:creator>
  <cp:lastModifiedBy>welcome</cp:lastModifiedBy>
  <cp:revision>1020</cp:revision>
  <cp:lastPrinted>2022-02-23T07:36:45Z</cp:lastPrinted>
  <dcterms:created xsi:type="dcterms:W3CDTF">2014-11-26T00:57:53Z</dcterms:created>
  <dcterms:modified xsi:type="dcterms:W3CDTF">2022-02-23T08:16:47Z</dcterms:modified>
</cp:coreProperties>
</file>